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60" r:id="rId2"/>
    <p:sldId id="264" r:id="rId3"/>
    <p:sldId id="263" r:id="rId4"/>
    <p:sldId id="262" r:id="rId5"/>
    <p:sldId id="257" r:id="rId6"/>
    <p:sldId id="275" r:id="rId7"/>
    <p:sldId id="261" r:id="rId8"/>
    <p:sldId id="259" r:id="rId9"/>
    <p:sldId id="267" r:id="rId10"/>
    <p:sldId id="270" r:id="rId11"/>
    <p:sldId id="268" r:id="rId12"/>
    <p:sldId id="269" r:id="rId13"/>
    <p:sldId id="271" r:id="rId14"/>
    <p:sldId id="272" r:id="rId15"/>
    <p:sldId id="273" r:id="rId1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61"/>
    <p:restoredTop sz="81972"/>
  </p:normalViewPr>
  <p:slideViewPr>
    <p:cSldViewPr snapToGrid="0" snapToObjects="1">
      <p:cViewPr varScale="1">
        <p:scale>
          <a:sx n="91" d="100"/>
          <a:sy n="91" d="100"/>
        </p:scale>
        <p:origin x="102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C03998-5497-4B4F-882E-E3F2A8427AEF}" type="datetimeFigureOut">
              <a:rPr lang="fr-FR" smtClean="0"/>
              <a:t>10/05/2021</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D652D1-0471-1E47-910C-7013494F4097}" type="slidenum">
              <a:rPr lang="fr-FR" smtClean="0"/>
              <a:t>‹n°›</a:t>
            </a:fld>
            <a:endParaRPr lang="fr-FR"/>
          </a:p>
        </p:txBody>
      </p:sp>
    </p:spTree>
    <p:extLst>
      <p:ext uri="{BB962C8B-B14F-4D97-AF65-F5344CB8AC3E}">
        <p14:creationId xmlns:p14="http://schemas.microsoft.com/office/powerpoint/2010/main" val="1882022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Secteur façonné par les vagues successives de développement industriel depuis la fin du 19</a:t>
            </a:r>
            <a:r>
              <a:rPr lang="fr-FR" baseline="30000" dirty="0"/>
              <a:t>e</a:t>
            </a:r>
            <a:r>
              <a:rPr lang="fr-FR" dirty="0"/>
              <a:t> siècle</a:t>
            </a:r>
          </a:p>
          <a:p>
            <a:r>
              <a:rPr lang="fr-FR" dirty="0"/>
              <a:t>Influence qui se dénote dans la trame des rues qui est traversée par l’emprise l’antenne originale de la ligne Montréal-Saint-Jérôme du CP construite en 1876 et fermée en 1990)</a:t>
            </a:r>
          </a:p>
          <a:p>
            <a:endParaRPr lang="fr-FR" dirty="0"/>
          </a:p>
        </p:txBody>
      </p:sp>
      <p:sp>
        <p:nvSpPr>
          <p:cNvPr id="4" name="Espace réservé du numéro de diapositive 3"/>
          <p:cNvSpPr>
            <a:spLocks noGrp="1"/>
          </p:cNvSpPr>
          <p:nvPr>
            <p:ph type="sldNum" sz="quarter" idx="5"/>
          </p:nvPr>
        </p:nvSpPr>
        <p:spPr/>
        <p:txBody>
          <a:bodyPr/>
          <a:lstStyle/>
          <a:p>
            <a:fld id="{15D652D1-0471-1E47-910C-7013494F4097}" type="slidenum">
              <a:rPr lang="fr-FR" smtClean="0"/>
              <a:t>1</a:t>
            </a:fld>
            <a:endParaRPr lang="fr-FR"/>
          </a:p>
        </p:txBody>
      </p:sp>
    </p:spTree>
    <p:extLst>
      <p:ext uri="{BB962C8B-B14F-4D97-AF65-F5344CB8AC3E}">
        <p14:creationId xmlns:p14="http://schemas.microsoft.com/office/powerpoint/2010/main" val="1526994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solidFill>
                  <a:schemeClr val="bg1"/>
                </a:solidFill>
              </a:rPr>
              <a:t>La période d’après-guerre est marquée par le développement de l’emploi dans le secteur Marconi-Beaumont où de nombreuses industries et manufactures s’installent</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solidFill>
                  <a:schemeClr val="bg1"/>
                </a:solidFill>
              </a:rPr>
              <a:t>Les mégastructures industrielles qui poussent dans le secteur Saint-</a:t>
            </a:r>
            <a:r>
              <a:rPr lang="fr-CA" dirty="0" err="1">
                <a:solidFill>
                  <a:schemeClr val="bg1"/>
                </a:solidFill>
              </a:rPr>
              <a:t>Viateur</a:t>
            </a:r>
            <a:r>
              <a:rPr lang="fr-CA" dirty="0">
                <a:solidFill>
                  <a:schemeClr val="bg1"/>
                </a:solidFill>
              </a:rPr>
              <a:t> Est font rapidement leur place au nord de la voie ferrée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solidFill>
                  <a:schemeClr val="bg1"/>
                </a:solidFill>
              </a:rPr>
              <a:t>Le camionnage fait compétition au transport ferroviaire pour les approvisionnements et l’expédition</a:t>
            </a:r>
          </a:p>
        </p:txBody>
      </p:sp>
      <p:sp>
        <p:nvSpPr>
          <p:cNvPr id="4" name="Espace réservé du numéro de diapositive 3"/>
          <p:cNvSpPr>
            <a:spLocks noGrp="1"/>
          </p:cNvSpPr>
          <p:nvPr>
            <p:ph type="sldNum" sz="quarter" idx="5"/>
          </p:nvPr>
        </p:nvSpPr>
        <p:spPr/>
        <p:txBody>
          <a:bodyPr/>
          <a:lstStyle/>
          <a:p>
            <a:fld id="{15D652D1-0471-1E47-910C-7013494F4097}" type="slidenum">
              <a:rPr lang="fr-FR" smtClean="0"/>
              <a:t>10</a:t>
            </a:fld>
            <a:endParaRPr lang="fr-FR"/>
          </a:p>
        </p:txBody>
      </p:sp>
    </p:spTree>
    <p:extLst>
      <p:ext uri="{BB962C8B-B14F-4D97-AF65-F5344CB8AC3E}">
        <p14:creationId xmlns:p14="http://schemas.microsoft.com/office/powerpoint/2010/main" val="2191180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t>
            </a:r>
            <a:r>
              <a:rPr lang="fr-FR" sz="1200" b="0" i="0" u="none" strike="noStrike" kern="1200" baseline="0" dirty="0">
                <a:solidFill>
                  <a:schemeClr val="tx1"/>
                </a:solidFill>
                <a:latin typeface="+mn-lt"/>
                <a:ea typeface="+mn-ea"/>
                <a:cs typeface="+mn-cs"/>
              </a:rPr>
              <a:t>’industrie manufacturière spécialisée dans le domaine de la mode demeure prédominante jusqu’au début des années 1990, et observe une grande mixité des fonctions entre l’habitation et les commerces liées à l'automobile et à la vente en gros de produits alimentaires.</a:t>
            </a:r>
          </a:p>
          <a:p>
            <a:r>
              <a:rPr lang="fr-FR" sz="1200" b="0" i="0" u="none" strike="noStrike" kern="1200" baseline="0" dirty="0">
                <a:solidFill>
                  <a:schemeClr val="tx1"/>
                </a:solidFill>
                <a:latin typeface="+mn-lt"/>
                <a:ea typeface="+mn-ea"/>
                <a:cs typeface="+mn-cs"/>
              </a:rPr>
              <a:t>La Main </a:t>
            </a:r>
            <a:r>
              <a:rPr lang="fr-FR" sz="1200" b="0" i="0" u="none" strike="noStrike" kern="1200" baseline="0" dirty="0" err="1">
                <a:solidFill>
                  <a:schemeClr val="tx1"/>
                </a:solidFill>
                <a:latin typeface="+mn-lt"/>
                <a:ea typeface="+mn-ea"/>
                <a:cs typeface="+mn-cs"/>
              </a:rPr>
              <a:t>Knitting</a:t>
            </a:r>
            <a:r>
              <a:rPr lang="fr-FR" sz="1200" b="0" i="0" u="none" strike="noStrike" kern="1200" baseline="0" dirty="0">
                <a:solidFill>
                  <a:schemeClr val="tx1"/>
                </a:solidFill>
                <a:latin typeface="+mn-lt"/>
                <a:ea typeface="+mn-ea"/>
                <a:cs typeface="+mn-cs"/>
              </a:rPr>
              <a:t> cesse définitivement ses activités en 2008, marquant la fin de la désindustrialisation et le début de l’ère de «redéveloppement» des anciens immeubles industriels - et la frénésie spéculative qu’on connait actuellement.</a:t>
            </a:r>
          </a:p>
        </p:txBody>
      </p:sp>
      <p:sp>
        <p:nvSpPr>
          <p:cNvPr id="4" name="Espace réservé du numéro de diapositive 3"/>
          <p:cNvSpPr>
            <a:spLocks noGrp="1"/>
          </p:cNvSpPr>
          <p:nvPr>
            <p:ph type="sldNum" sz="quarter" idx="5"/>
          </p:nvPr>
        </p:nvSpPr>
        <p:spPr/>
        <p:txBody>
          <a:bodyPr/>
          <a:lstStyle/>
          <a:p>
            <a:fld id="{15D652D1-0471-1E47-910C-7013494F4097}" type="slidenum">
              <a:rPr lang="fr-FR" smtClean="0"/>
              <a:t>11</a:t>
            </a:fld>
            <a:endParaRPr lang="fr-FR"/>
          </a:p>
        </p:txBody>
      </p:sp>
    </p:spTree>
    <p:extLst>
      <p:ext uri="{BB962C8B-B14F-4D97-AF65-F5344CB8AC3E}">
        <p14:creationId xmlns:p14="http://schemas.microsoft.com/office/powerpoint/2010/main" val="1946898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Situé en bordure de l’ancien triage Beaubien, où trône aujourd’hui un Home Dépôt, l’ancien bureau du superintendant du terminal du CP qui date du début de 20</a:t>
            </a:r>
            <a:r>
              <a:rPr lang="fr-FR" baseline="30000" dirty="0"/>
              <a:t>e</a:t>
            </a:r>
            <a:r>
              <a:rPr lang="fr-FR" dirty="0"/>
              <a:t> siècle est à l’abandon depuis plusieurs années.</a:t>
            </a:r>
          </a:p>
        </p:txBody>
      </p:sp>
      <p:sp>
        <p:nvSpPr>
          <p:cNvPr id="4" name="Espace réservé du numéro de diapositive 3"/>
          <p:cNvSpPr>
            <a:spLocks noGrp="1"/>
          </p:cNvSpPr>
          <p:nvPr>
            <p:ph type="sldNum" sz="quarter" idx="5"/>
          </p:nvPr>
        </p:nvSpPr>
        <p:spPr/>
        <p:txBody>
          <a:bodyPr/>
          <a:lstStyle/>
          <a:p>
            <a:fld id="{15D652D1-0471-1E47-910C-7013494F4097}" type="slidenum">
              <a:rPr lang="fr-FR" smtClean="0"/>
              <a:t>12</a:t>
            </a:fld>
            <a:endParaRPr lang="fr-FR"/>
          </a:p>
        </p:txBody>
      </p:sp>
    </p:spTree>
    <p:extLst>
      <p:ext uri="{BB962C8B-B14F-4D97-AF65-F5344CB8AC3E}">
        <p14:creationId xmlns:p14="http://schemas.microsoft.com/office/powerpoint/2010/main" val="1889713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L’ancienne usine de munitions située de Caron Frères est un exemple unique de l’architecture industrielle du début du 20</a:t>
            </a:r>
            <a:r>
              <a:rPr lang="fr-FR" baseline="30000" dirty="0"/>
              <a:t>e</a:t>
            </a:r>
            <a:r>
              <a:rPr lang="fr-FR" dirty="0"/>
              <a:t> siècle qui </a:t>
            </a:r>
            <a:r>
              <a:rPr lang="fr-CA" sz="1200" kern="1200" dirty="0">
                <a:solidFill>
                  <a:schemeClr val="tx1"/>
                </a:solidFill>
                <a:effectLst/>
                <a:latin typeface="+mn-lt"/>
                <a:ea typeface="+mn-ea"/>
                <a:cs typeface="+mn-cs"/>
              </a:rPr>
              <a:t>demeure en relativement bon état, tant à l’extérieur qu’à l’intérieur</a:t>
            </a:r>
            <a:endParaRPr lang="fr-FR" dirty="0"/>
          </a:p>
          <a:p>
            <a:r>
              <a:rPr lang="fr-FR" dirty="0"/>
              <a:t>C’est l’un de rares bâtiment du secteur à toujours abriter les usages de fabrication, avec notamment des ébénistes et soudeurs, artistes et artisans qui y sont établis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L’immeuble de petit gabarit sur </a:t>
            </a:r>
            <a:r>
              <a:rPr lang="fr-CA" sz="1200" kern="1200" dirty="0" err="1">
                <a:solidFill>
                  <a:schemeClr val="tx1"/>
                </a:solidFill>
                <a:effectLst/>
                <a:latin typeface="+mn-lt"/>
                <a:ea typeface="+mn-ea"/>
                <a:cs typeface="+mn-cs"/>
              </a:rPr>
              <a:t>Waverly</a:t>
            </a:r>
            <a:r>
              <a:rPr lang="fr-CA" sz="1200" kern="1200" dirty="0">
                <a:solidFill>
                  <a:schemeClr val="tx1"/>
                </a:solidFill>
                <a:effectLst/>
                <a:latin typeface="+mn-lt"/>
                <a:ea typeface="+mn-ea"/>
                <a:cs typeface="+mn-cs"/>
              </a:rPr>
              <a:t> et adossé à un édifice plus imposant avec une façade de brique et de tôle sur Esplanade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La valeur historique de l’immeuble est très bien documentée, mais aucune protection patrimoniale n’est en vigueur.</a:t>
            </a:r>
            <a:endParaRPr lang="fr-CA" sz="1200" dirty="0">
              <a:solidFill>
                <a:schemeClr val="bg1"/>
              </a:solidFill>
              <a:highlight>
                <a:srgbClr val="00FF00"/>
              </a:highlight>
            </a:endParaRPr>
          </a:p>
        </p:txBody>
      </p:sp>
      <p:sp>
        <p:nvSpPr>
          <p:cNvPr id="4" name="Espace réservé du numéro de diapositive 3"/>
          <p:cNvSpPr>
            <a:spLocks noGrp="1"/>
          </p:cNvSpPr>
          <p:nvPr>
            <p:ph type="sldNum" sz="quarter" idx="5"/>
          </p:nvPr>
        </p:nvSpPr>
        <p:spPr/>
        <p:txBody>
          <a:bodyPr/>
          <a:lstStyle/>
          <a:p>
            <a:fld id="{15D652D1-0471-1E47-910C-7013494F4097}" type="slidenum">
              <a:rPr lang="fr-FR" smtClean="0"/>
              <a:t>13</a:t>
            </a:fld>
            <a:endParaRPr lang="fr-FR"/>
          </a:p>
        </p:txBody>
      </p:sp>
    </p:spTree>
    <p:extLst>
      <p:ext uri="{BB962C8B-B14F-4D97-AF65-F5344CB8AC3E}">
        <p14:creationId xmlns:p14="http://schemas.microsoft.com/office/powerpoint/2010/main" val="3253789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Un projet de redéveloppement privé suscite des craintes et soulève des questions quant à la préservation et à la mise en valeur du bâtiment, des usages qu’il abrite, notamment les ateliers d’artistes et d’artisans qui continuent à faire vivre la longue tradition manufacturière du quartier, ainsi que sur l’intégration urbaine du projet.</a:t>
            </a:r>
          </a:p>
        </p:txBody>
      </p:sp>
      <p:sp>
        <p:nvSpPr>
          <p:cNvPr id="4" name="Espace réservé du numéro de diapositive 3"/>
          <p:cNvSpPr>
            <a:spLocks noGrp="1"/>
          </p:cNvSpPr>
          <p:nvPr>
            <p:ph type="sldNum" sz="quarter" idx="5"/>
          </p:nvPr>
        </p:nvSpPr>
        <p:spPr/>
        <p:txBody>
          <a:bodyPr/>
          <a:lstStyle/>
          <a:p>
            <a:fld id="{15D652D1-0471-1E47-910C-7013494F4097}" type="slidenum">
              <a:rPr lang="fr-FR" smtClean="0"/>
              <a:t>14</a:t>
            </a:fld>
            <a:endParaRPr lang="fr-FR"/>
          </a:p>
        </p:txBody>
      </p:sp>
    </p:spTree>
    <p:extLst>
      <p:ext uri="{BB962C8B-B14F-4D97-AF65-F5344CB8AC3E}">
        <p14:creationId xmlns:p14="http://schemas.microsoft.com/office/powerpoint/2010/main" val="514542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0" dirty="0">
                <a:solidFill>
                  <a:schemeClr val="bg1"/>
                </a:solidFill>
                <a:highlight>
                  <a:srgbClr val="00FF00"/>
                </a:highlight>
              </a:rPr>
              <a:t>Miser sur une approche de développement social et collectif pour faire de l’immeuble du 155 Beaubien Ouest un exemple de préservation et de mise en valeur du patrimoine industriel en plus d’y créer un pôle de </a:t>
            </a:r>
            <a:r>
              <a:rPr lang="fr-CA" sz="1200" b="0" dirty="0"/>
              <a:t>mixité fonctionnelle </a:t>
            </a:r>
            <a:r>
              <a:rPr lang="fr-FR" b="0" dirty="0"/>
              <a:t>incluant des logements, des locaux d'organismes communautaires, des services et commerces de proximité ainsi que des lieux de création, de production et de diffusion culturelle</a:t>
            </a:r>
          </a:p>
          <a:p>
            <a:r>
              <a:rPr lang="fr-CA" sz="1200" kern="1200" dirty="0">
                <a:solidFill>
                  <a:schemeClr val="tx1"/>
                </a:solidFill>
                <a:effectLst/>
                <a:latin typeface="+mn-lt"/>
                <a:ea typeface="+mn-ea"/>
                <a:cs typeface="+mn-cs"/>
              </a:rPr>
              <a:t>Une telle </a:t>
            </a:r>
            <a:r>
              <a:rPr lang="fr-CA" sz="1200" kern="1200">
                <a:solidFill>
                  <a:schemeClr val="tx1"/>
                </a:solidFill>
                <a:effectLst/>
                <a:latin typeface="+mn-lt"/>
                <a:ea typeface="+mn-ea"/>
                <a:cs typeface="+mn-cs"/>
              </a:rPr>
              <a:t>vision en </a:t>
            </a:r>
            <a:r>
              <a:rPr lang="fr-CA" sz="1200" kern="1200" dirty="0">
                <a:solidFill>
                  <a:schemeClr val="tx1"/>
                </a:solidFill>
                <a:effectLst/>
                <a:latin typeface="+mn-lt"/>
                <a:ea typeface="+mn-ea"/>
                <a:cs typeface="+mn-cs"/>
              </a:rPr>
              <a:t>phase avec les orientations du PDUES qui cherche à « améliorer la cohabitation entre la fonction résidentielle et les lieux d’emplois » et propose une « affectation mixte [des sols dans le secteur] visant à y consolider, à y accueillir et à y développer des voisinages véritablement mixtes dans la perspective d’un remaillage du tissu urbain et social avec les milieux de vie avoisinants » en vue de « stimuler la constitution d’un milieu mixte, dynamique »</a:t>
            </a:r>
            <a:r>
              <a:rPr lang="fr-CA" dirty="0">
                <a:effectLst/>
              </a:rPr>
              <a:t> </a:t>
            </a:r>
            <a:endParaRPr lang="fr-FR" b="0" dirty="0"/>
          </a:p>
        </p:txBody>
      </p:sp>
      <p:sp>
        <p:nvSpPr>
          <p:cNvPr id="4" name="Espace réservé du numéro de diapositive 3"/>
          <p:cNvSpPr>
            <a:spLocks noGrp="1"/>
          </p:cNvSpPr>
          <p:nvPr>
            <p:ph type="sldNum" sz="quarter" idx="5"/>
          </p:nvPr>
        </p:nvSpPr>
        <p:spPr/>
        <p:txBody>
          <a:bodyPr/>
          <a:lstStyle/>
          <a:p>
            <a:fld id="{15D652D1-0471-1E47-910C-7013494F4097}" type="slidenum">
              <a:rPr lang="fr-FR" smtClean="0"/>
              <a:t>15</a:t>
            </a:fld>
            <a:endParaRPr lang="fr-FR"/>
          </a:p>
        </p:txBody>
      </p:sp>
    </p:spTree>
    <p:extLst>
      <p:ext uri="{BB962C8B-B14F-4D97-AF65-F5344CB8AC3E}">
        <p14:creationId xmlns:p14="http://schemas.microsoft.com/office/powerpoint/2010/main" val="4262782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5D652D1-0471-1E47-910C-7013494F4097}" type="slidenum">
              <a:rPr lang="fr-FR" smtClean="0"/>
              <a:t>2</a:t>
            </a:fld>
            <a:endParaRPr lang="fr-FR"/>
          </a:p>
        </p:txBody>
      </p:sp>
    </p:spTree>
    <p:extLst>
      <p:ext uri="{BB962C8B-B14F-4D97-AF65-F5344CB8AC3E}">
        <p14:creationId xmlns:p14="http://schemas.microsoft.com/office/powerpoint/2010/main" val="2042141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projet de développer un secteur résidentiel cossu à la fin du 19</a:t>
            </a:r>
            <a:r>
              <a:rPr lang="fr-FR" baseline="30000" dirty="0"/>
              <a:t>e</a:t>
            </a:r>
            <a:r>
              <a:rPr lang="fr-FR" dirty="0"/>
              <a:t> siècle est abandonné au nord de Bernard </a:t>
            </a:r>
            <a:r>
              <a:rPr lang="fr-CA" sz="1200" kern="1200" dirty="0">
                <a:solidFill>
                  <a:schemeClr val="tx1"/>
                </a:solidFill>
                <a:effectLst/>
                <a:latin typeface="+mn-lt"/>
                <a:ea typeface="+mn-ea"/>
                <a:cs typeface="+mn-cs"/>
              </a:rPr>
              <a:t>en raison de contraintes techniques liées au raccordement difficile aux réseaux d’égouts et d’aqueduc existant</a:t>
            </a:r>
            <a:endParaRPr lang="fr-FR" dirty="0"/>
          </a:p>
          <a:p>
            <a:r>
              <a:rPr lang="fr-FR" dirty="0"/>
              <a:t>Attirées par le développement ferroviaire et les opportunité d’emplois dans le secteur du chemin de fer, des familles ouvrières italiennes qui viennent s’installer</a:t>
            </a:r>
          </a:p>
          <a:p>
            <a:r>
              <a:rPr lang="fr-FR" dirty="0"/>
              <a:t>Dès sa création, le quartier se caractérise par une grande mixité où se mélangent industries, commerces et résidences… et lieux de culte!</a:t>
            </a:r>
            <a:endParaRPr lang="fr-CA" dirty="0"/>
          </a:p>
          <a:p>
            <a:r>
              <a:rPr lang="fr-CA" sz="1200" dirty="0"/>
              <a:t>La première église de la paroisse </a:t>
            </a:r>
            <a:r>
              <a:rPr lang="fr-CA" sz="1200" kern="1200" dirty="0">
                <a:solidFill>
                  <a:schemeClr val="tx1"/>
                </a:solidFill>
                <a:effectLst/>
                <a:latin typeface="+mn-lt"/>
                <a:ea typeface="+mn-ea"/>
                <a:cs typeface="+mn-cs"/>
              </a:rPr>
              <a:t>Saint-Jean-de-la-Croix sur la rue Pacifique (rue Beaubien) au coin de l’Esplanade (construite en 1900 et fermée en 1911) préfigure la naissance de la Petite-Italie</a:t>
            </a:r>
          </a:p>
        </p:txBody>
      </p:sp>
      <p:sp>
        <p:nvSpPr>
          <p:cNvPr id="4" name="Espace réservé du numéro de diapositive 3"/>
          <p:cNvSpPr>
            <a:spLocks noGrp="1"/>
          </p:cNvSpPr>
          <p:nvPr>
            <p:ph type="sldNum" sz="quarter" idx="5"/>
          </p:nvPr>
        </p:nvSpPr>
        <p:spPr/>
        <p:txBody>
          <a:bodyPr/>
          <a:lstStyle/>
          <a:p>
            <a:fld id="{15D652D1-0471-1E47-910C-7013494F4097}" type="slidenum">
              <a:rPr lang="fr-FR" smtClean="0"/>
              <a:t>3</a:t>
            </a:fld>
            <a:endParaRPr lang="fr-FR"/>
          </a:p>
        </p:txBody>
      </p:sp>
    </p:spTree>
    <p:extLst>
      <p:ext uri="{BB962C8B-B14F-4D97-AF65-F5344CB8AC3E}">
        <p14:creationId xmlns:p14="http://schemas.microsoft.com/office/powerpoint/2010/main" val="1702772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En 1910, l’entreprise </a:t>
            </a:r>
            <a:r>
              <a:rPr lang="fr-CA" sz="1200" kern="1200" dirty="0" err="1">
                <a:solidFill>
                  <a:schemeClr val="tx1"/>
                </a:solidFill>
                <a:effectLst/>
                <a:latin typeface="+mn-lt"/>
                <a:ea typeface="+mn-ea"/>
                <a:cs typeface="+mn-cs"/>
              </a:rPr>
              <a:t>Brandram</a:t>
            </a:r>
            <a:r>
              <a:rPr lang="fr-CA" sz="1200" kern="1200" dirty="0">
                <a:solidFill>
                  <a:schemeClr val="tx1"/>
                </a:solidFill>
                <a:effectLst/>
                <a:latin typeface="+mn-lt"/>
                <a:ea typeface="+mn-ea"/>
                <a:cs typeface="+mn-cs"/>
              </a:rPr>
              <a:t>-Henderson, l’une des industries les plus importantes au Canada avec un capital de plus d'un demi-million de dollars</a:t>
            </a:r>
            <a:r>
              <a:rPr lang="fr-FR" dirty="0"/>
              <a:t>, s’installe dans le quartier</a:t>
            </a:r>
            <a:endParaRPr lang="fr-CA"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15D652D1-0471-1E47-910C-7013494F4097}" type="slidenum">
              <a:rPr lang="fr-FR" smtClean="0"/>
              <a:t>4</a:t>
            </a:fld>
            <a:endParaRPr lang="fr-FR"/>
          </a:p>
        </p:txBody>
      </p:sp>
    </p:spTree>
    <p:extLst>
      <p:ext uri="{BB962C8B-B14F-4D97-AF65-F5344CB8AC3E}">
        <p14:creationId xmlns:p14="http://schemas.microsoft.com/office/powerpoint/2010/main" val="3627212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P</a:t>
            </a:r>
            <a:r>
              <a:rPr lang="fr-FR" dirty="0"/>
              <a:t>lus de 200 ouvriers travaillent dans l’</a:t>
            </a:r>
            <a:r>
              <a:rPr lang="fr-CA" sz="1200" kern="1200" dirty="0">
                <a:solidFill>
                  <a:schemeClr val="tx1"/>
                </a:solidFill>
                <a:effectLst/>
                <a:latin typeface="+mn-lt"/>
                <a:ea typeface="+mn-ea"/>
                <a:cs typeface="+mn-cs"/>
              </a:rPr>
              <a:t>usine située sur Saint-Urbain qui prépare et fabrique peintures et vernis revendus à travers le Canada</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Le complexe sera démoli au milieu des années 1960 pour faire place à des mégastructures liées à l’industrie textile</a:t>
            </a:r>
            <a:endParaRPr lang="fr-FR" dirty="0"/>
          </a:p>
        </p:txBody>
      </p:sp>
      <p:sp>
        <p:nvSpPr>
          <p:cNvPr id="4" name="Espace réservé du numéro de diapositive 3"/>
          <p:cNvSpPr>
            <a:spLocks noGrp="1"/>
          </p:cNvSpPr>
          <p:nvPr>
            <p:ph type="sldNum" sz="quarter" idx="5"/>
          </p:nvPr>
        </p:nvSpPr>
        <p:spPr/>
        <p:txBody>
          <a:bodyPr/>
          <a:lstStyle/>
          <a:p>
            <a:fld id="{15D652D1-0471-1E47-910C-7013494F4097}" type="slidenum">
              <a:rPr lang="fr-FR" smtClean="0"/>
              <a:t>5</a:t>
            </a:fld>
            <a:endParaRPr lang="fr-FR"/>
          </a:p>
        </p:txBody>
      </p:sp>
    </p:spTree>
    <p:extLst>
      <p:ext uri="{BB962C8B-B14F-4D97-AF65-F5344CB8AC3E}">
        <p14:creationId xmlns:p14="http://schemas.microsoft.com/office/powerpoint/2010/main" val="282851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En 1918, Caron Frères érige une usine de munitions dans l’impasse de la rue </a:t>
            </a:r>
            <a:r>
              <a:rPr lang="fr-CA" sz="1200" kern="1200" dirty="0" err="1">
                <a:solidFill>
                  <a:schemeClr val="tx1"/>
                </a:solidFill>
                <a:effectLst/>
                <a:latin typeface="+mn-lt"/>
                <a:ea typeface="+mn-ea"/>
                <a:cs typeface="+mn-cs"/>
              </a:rPr>
              <a:t>Waverly</a:t>
            </a:r>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La manufacture avec toiture en dent de scie aurait servi pour la production de pièces d’armement ou d’insignes militaires</a:t>
            </a:r>
          </a:p>
          <a:p>
            <a:r>
              <a:rPr lang="fr-CA" sz="1200" kern="1200" dirty="0">
                <a:solidFill>
                  <a:schemeClr val="tx1"/>
                </a:solidFill>
                <a:effectLst/>
                <a:latin typeface="+mn-lt"/>
                <a:ea typeface="+mn-ea"/>
                <a:cs typeface="+mn-cs"/>
              </a:rPr>
              <a:t>Un autre édifice de brique avec un toit à charpente d’acier, bâti le long de la rue Esplanade, aurait pour sa part servi à la fabrication d’ogives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Après la guerre Canadian Explosives Limited y opérera jusque dans les années 1920</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La Shipping Containers Limited y emploiera entre 150 et 200 ouvriers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L’entreprise spécialisée dans la fabrication de boîtes d’emballage en carton y installera une ligne de production unique au Canada, incluant une grue mécanique géante capable de déplacer des rouleaux de papier Kraft d’une tonne sur toute la longueur de l’entrepôt, mesurant pas moins de 185 pieds de long.</a:t>
            </a:r>
          </a:p>
        </p:txBody>
      </p:sp>
      <p:sp>
        <p:nvSpPr>
          <p:cNvPr id="4" name="Espace réservé du numéro de diapositive 3"/>
          <p:cNvSpPr>
            <a:spLocks noGrp="1"/>
          </p:cNvSpPr>
          <p:nvPr>
            <p:ph type="sldNum" sz="quarter" idx="5"/>
          </p:nvPr>
        </p:nvSpPr>
        <p:spPr/>
        <p:txBody>
          <a:bodyPr/>
          <a:lstStyle/>
          <a:p>
            <a:fld id="{15D652D1-0471-1E47-910C-7013494F4097}" type="slidenum">
              <a:rPr lang="fr-FR" smtClean="0"/>
              <a:t>6</a:t>
            </a:fld>
            <a:endParaRPr lang="fr-FR"/>
          </a:p>
        </p:txBody>
      </p:sp>
    </p:spTree>
    <p:extLst>
      <p:ext uri="{BB962C8B-B14F-4D97-AF65-F5344CB8AC3E}">
        <p14:creationId xmlns:p14="http://schemas.microsoft.com/office/powerpoint/2010/main" val="2928799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Établi en 1922 au 6629 Esplanade, la Lawson Litho a rapidement pris de l’expansion </a:t>
            </a:r>
          </a:p>
          <a:p>
            <a:r>
              <a:rPr lang="fr-FR" dirty="0"/>
              <a:t>Une annexe est édifiée à l’angle de Saint-</a:t>
            </a:r>
            <a:r>
              <a:rPr lang="fr-FR" dirty="0" err="1"/>
              <a:t>Zotique</a:t>
            </a:r>
            <a:r>
              <a:rPr lang="fr-FR" dirty="0"/>
              <a:t> et Esplanade en 1940 et agrandie plusieurs fois au fil des ans</a:t>
            </a:r>
          </a:p>
          <a:p>
            <a:r>
              <a:rPr lang="fr-FR" dirty="0"/>
              <a:t>En 1966, l’entreprise qui fabriquait des boites pour des entreprises comme </a:t>
            </a:r>
            <a:r>
              <a:rPr lang="fr-FR" dirty="0" err="1"/>
              <a:t>Catelli</a:t>
            </a:r>
            <a:r>
              <a:rPr lang="fr-FR" dirty="0"/>
              <a:t>, Cadbury et des grands </a:t>
            </a:r>
            <a:r>
              <a:rPr lang="fr-FR" dirty="0" err="1"/>
              <a:t>cigarettiers</a:t>
            </a:r>
            <a:r>
              <a:rPr lang="fr-FR" dirty="0"/>
              <a:t> occupait un complexe de plus de 165 000 pieds carrés sur plusieurs lots entre les rues Esplanade, Jeanne-Mance et Saint-</a:t>
            </a:r>
            <a:r>
              <a:rPr lang="fr-FR" dirty="0" err="1"/>
              <a:t>Zotique</a:t>
            </a:r>
            <a:r>
              <a:rPr lang="fr-FR" dirty="0"/>
              <a:t> et a continué de grandir jusqu’à atteindre 202 000 pi2</a:t>
            </a:r>
          </a:p>
          <a:p>
            <a:r>
              <a:rPr lang="fr-FR" dirty="0"/>
              <a:t>Le bâtiment original a malheureusement été démoli, mais des vestiges de ses fondations sont encore visibles (et pourraient être intégrés à l’aménagement du futur parc des Gorilles)</a:t>
            </a:r>
          </a:p>
        </p:txBody>
      </p:sp>
      <p:sp>
        <p:nvSpPr>
          <p:cNvPr id="4" name="Espace réservé du numéro de diapositive 3"/>
          <p:cNvSpPr>
            <a:spLocks noGrp="1"/>
          </p:cNvSpPr>
          <p:nvPr>
            <p:ph type="sldNum" sz="quarter" idx="5"/>
          </p:nvPr>
        </p:nvSpPr>
        <p:spPr/>
        <p:txBody>
          <a:bodyPr/>
          <a:lstStyle/>
          <a:p>
            <a:fld id="{15D652D1-0471-1E47-910C-7013494F4097}" type="slidenum">
              <a:rPr lang="fr-FR" smtClean="0"/>
              <a:t>7</a:t>
            </a:fld>
            <a:endParaRPr lang="fr-FR"/>
          </a:p>
        </p:txBody>
      </p:sp>
    </p:spTree>
    <p:extLst>
      <p:ext uri="{BB962C8B-B14F-4D97-AF65-F5344CB8AC3E}">
        <p14:creationId xmlns:p14="http://schemas.microsoft.com/office/powerpoint/2010/main" val="551145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solidFill>
                <a:schemeClr val="bg1"/>
              </a:solidFill>
            </a:endParaRPr>
          </a:p>
        </p:txBody>
      </p:sp>
      <p:sp>
        <p:nvSpPr>
          <p:cNvPr id="4" name="Espace réservé du numéro de diapositive 3"/>
          <p:cNvSpPr>
            <a:spLocks noGrp="1"/>
          </p:cNvSpPr>
          <p:nvPr>
            <p:ph type="sldNum" sz="quarter" idx="5"/>
          </p:nvPr>
        </p:nvSpPr>
        <p:spPr/>
        <p:txBody>
          <a:bodyPr/>
          <a:lstStyle/>
          <a:p>
            <a:fld id="{15D652D1-0471-1E47-910C-7013494F4097}" type="slidenum">
              <a:rPr lang="fr-FR" smtClean="0"/>
              <a:t>8</a:t>
            </a:fld>
            <a:endParaRPr lang="fr-FR"/>
          </a:p>
        </p:txBody>
      </p:sp>
    </p:spTree>
    <p:extLst>
      <p:ext uri="{BB962C8B-B14F-4D97-AF65-F5344CB8AC3E}">
        <p14:creationId xmlns:p14="http://schemas.microsoft.com/office/powerpoint/2010/main" val="537598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solidFill>
                  <a:schemeClr val="bg1"/>
                </a:solidFill>
              </a:rPr>
              <a:t>À partir du milieu des années 1960, le secteur accueille de grands bâtiments abritant des activités industrielles, manufacturières et commerciales, dont des usines textiles comme celle des Lingeries Château et celles sur Saint-Urbain qui remplacent le complexe de la </a:t>
            </a:r>
            <a:r>
              <a:rPr lang="fr-CA" sz="1200" kern="1200" dirty="0" err="1">
                <a:solidFill>
                  <a:schemeClr val="tx1"/>
                </a:solidFill>
                <a:effectLst/>
                <a:latin typeface="+mn-lt"/>
                <a:ea typeface="+mn-ea"/>
                <a:cs typeface="+mn-cs"/>
              </a:rPr>
              <a:t>Brandram</a:t>
            </a:r>
            <a:r>
              <a:rPr lang="fr-CA" sz="1200" kern="1200" dirty="0">
                <a:solidFill>
                  <a:schemeClr val="tx1"/>
                </a:solidFill>
                <a:effectLst/>
                <a:latin typeface="+mn-lt"/>
                <a:ea typeface="+mn-ea"/>
                <a:cs typeface="+mn-cs"/>
              </a:rPr>
              <a:t> Henderson</a:t>
            </a:r>
            <a:r>
              <a:rPr lang="fr-CA" dirty="0">
                <a:solidFill>
                  <a:schemeClr val="bg1"/>
                </a:solidFill>
              </a:rPr>
              <a:t> sur Saint-Urbain</a:t>
            </a:r>
            <a:endParaRPr lang="fr-FR" sz="1200" b="0" i="0" u="none" strike="noStrike" kern="1200" baseline="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15D652D1-0471-1E47-910C-7013494F4097}" type="slidenum">
              <a:rPr lang="fr-FR" smtClean="0"/>
              <a:t>9</a:t>
            </a:fld>
            <a:endParaRPr lang="fr-FR"/>
          </a:p>
        </p:txBody>
      </p:sp>
    </p:spTree>
    <p:extLst>
      <p:ext uri="{BB962C8B-B14F-4D97-AF65-F5344CB8AC3E}">
        <p14:creationId xmlns:p14="http://schemas.microsoft.com/office/powerpoint/2010/main" val="1950874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7DC6D9-4D61-9C4E-91DF-CE764138137C}"/>
              </a:ext>
            </a:extLst>
          </p:cNvPr>
          <p:cNvSpPr>
            <a:spLocks noGrp="1"/>
          </p:cNvSpPr>
          <p:nvPr>
            <p:ph type="ctrTitle"/>
          </p:nvPr>
        </p:nvSpPr>
        <p:spPr>
          <a:xfrm>
            <a:off x="1524000" y="1122363"/>
            <a:ext cx="9144000" cy="2387600"/>
          </a:xfrm>
        </p:spPr>
        <p:txBody>
          <a:bodyPr anchor="b"/>
          <a:lstStyle>
            <a:lvl1pPr algn="ctr">
              <a:defRPr sz="6000"/>
            </a:lvl1pPr>
          </a:lstStyle>
          <a:p>
            <a:r>
              <a:rPr lang="fr-CA"/>
              <a:t>Modifier le style du titre</a:t>
            </a:r>
            <a:endParaRPr lang="fr-FR"/>
          </a:p>
        </p:txBody>
      </p:sp>
      <p:sp>
        <p:nvSpPr>
          <p:cNvPr id="3" name="Sous-titre 2">
            <a:extLst>
              <a:ext uri="{FF2B5EF4-FFF2-40B4-BE49-F238E27FC236}">
                <a16:creationId xmlns:a16="http://schemas.microsoft.com/office/drawing/2014/main" id="{253D276A-C8B4-D845-9429-D80871EDA2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Modifier le style des sous-titres du masque</a:t>
            </a:r>
            <a:endParaRPr lang="fr-FR"/>
          </a:p>
        </p:txBody>
      </p:sp>
      <p:sp>
        <p:nvSpPr>
          <p:cNvPr id="4" name="Espace réservé de la date 3">
            <a:extLst>
              <a:ext uri="{FF2B5EF4-FFF2-40B4-BE49-F238E27FC236}">
                <a16:creationId xmlns:a16="http://schemas.microsoft.com/office/drawing/2014/main" id="{CCBCFD04-AB7C-4745-A956-E9370BFD484A}"/>
              </a:ext>
            </a:extLst>
          </p:cNvPr>
          <p:cNvSpPr>
            <a:spLocks noGrp="1"/>
          </p:cNvSpPr>
          <p:nvPr>
            <p:ph type="dt" sz="half" idx="10"/>
          </p:nvPr>
        </p:nvSpPr>
        <p:spPr/>
        <p:txBody>
          <a:bodyPr/>
          <a:lstStyle/>
          <a:p>
            <a:fld id="{1E50746A-0C28-2342-B73C-5CB9F21A7526}" type="datetimeFigureOut">
              <a:rPr lang="fr-FR" smtClean="0"/>
              <a:t>10/05/2021</a:t>
            </a:fld>
            <a:endParaRPr lang="fr-FR"/>
          </a:p>
        </p:txBody>
      </p:sp>
      <p:sp>
        <p:nvSpPr>
          <p:cNvPr id="5" name="Espace réservé du pied de page 4">
            <a:extLst>
              <a:ext uri="{FF2B5EF4-FFF2-40B4-BE49-F238E27FC236}">
                <a16:creationId xmlns:a16="http://schemas.microsoft.com/office/drawing/2014/main" id="{1D205C83-5D3D-4C40-A7EC-65B475DF74A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7BDD27A-E04C-6A4E-BC6B-264CAD38FB0A}"/>
              </a:ext>
            </a:extLst>
          </p:cNvPr>
          <p:cNvSpPr>
            <a:spLocks noGrp="1"/>
          </p:cNvSpPr>
          <p:nvPr>
            <p:ph type="sldNum" sz="quarter" idx="12"/>
          </p:nvPr>
        </p:nvSpPr>
        <p:spPr/>
        <p:txBody>
          <a:bodyPr/>
          <a:lstStyle/>
          <a:p>
            <a:fld id="{501201E0-DC22-9B49-8636-1EFFDD534E5D}" type="slidenum">
              <a:rPr lang="fr-FR" smtClean="0"/>
              <a:t>‹n°›</a:t>
            </a:fld>
            <a:endParaRPr lang="fr-FR"/>
          </a:p>
        </p:txBody>
      </p:sp>
    </p:spTree>
    <p:extLst>
      <p:ext uri="{BB962C8B-B14F-4D97-AF65-F5344CB8AC3E}">
        <p14:creationId xmlns:p14="http://schemas.microsoft.com/office/powerpoint/2010/main" val="2772363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7C609C-3EB1-B644-BBEB-23949E180097}"/>
              </a:ext>
            </a:extLst>
          </p:cNvPr>
          <p:cNvSpPr>
            <a:spLocks noGrp="1"/>
          </p:cNvSpPr>
          <p:nvPr>
            <p:ph type="title"/>
          </p:nvPr>
        </p:nvSpPr>
        <p:spPr/>
        <p:txBody>
          <a:bodyPr/>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1DA6DD9A-7946-6548-B9D3-95347533372B}"/>
              </a:ext>
            </a:extLst>
          </p:cNvPr>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D823EF3E-76BE-D149-A362-67505E308EF6}"/>
              </a:ext>
            </a:extLst>
          </p:cNvPr>
          <p:cNvSpPr>
            <a:spLocks noGrp="1"/>
          </p:cNvSpPr>
          <p:nvPr>
            <p:ph type="dt" sz="half" idx="10"/>
          </p:nvPr>
        </p:nvSpPr>
        <p:spPr/>
        <p:txBody>
          <a:bodyPr/>
          <a:lstStyle/>
          <a:p>
            <a:fld id="{1E50746A-0C28-2342-B73C-5CB9F21A7526}" type="datetimeFigureOut">
              <a:rPr lang="fr-FR" smtClean="0"/>
              <a:t>10/05/2021</a:t>
            </a:fld>
            <a:endParaRPr lang="fr-FR"/>
          </a:p>
        </p:txBody>
      </p:sp>
      <p:sp>
        <p:nvSpPr>
          <p:cNvPr id="5" name="Espace réservé du pied de page 4">
            <a:extLst>
              <a:ext uri="{FF2B5EF4-FFF2-40B4-BE49-F238E27FC236}">
                <a16:creationId xmlns:a16="http://schemas.microsoft.com/office/drawing/2014/main" id="{94FA5697-4881-244A-BB26-B26D861ECBD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17D9C70-85A0-6549-A68B-C2D0191289AB}"/>
              </a:ext>
            </a:extLst>
          </p:cNvPr>
          <p:cNvSpPr>
            <a:spLocks noGrp="1"/>
          </p:cNvSpPr>
          <p:nvPr>
            <p:ph type="sldNum" sz="quarter" idx="12"/>
          </p:nvPr>
        </p:nvSpPr>
        <p:spPr/>
        <p:txBody>
          <a:bodyPr/>
          <a:lstStyle/>
          <a:p>
            <a:fld id="{501201E0-DC22-9B49-8636-1EFFDD534E5D}" type="slidenum">
              <a:rPr lang="fr-FR" smtClean="0"/>
              <a:t>‹n°›</a:t>
            </a:fld>
            <a:endParaRPr lang="fr-FR"/>
          </a:p>
        </p:txBody>
      </p:sp>
    </p:spTree>
    <p:extLst>
      <p:ext uri="{BB962C8B-B14F-4D97-AF65-F5344CB8AC3E}">
        <p14:creationId xmlns:p14="http://schemas.microsoft.com/office/powerpoint/2010/main" val="379214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CE7559C-CAC1-C144-AACA-09A8EDB3A6BF}"/>
              </a:ext>
            </a:extLst>
          </p:cNvPr>
          <p:cNvSpPr>
            <a:spLocks noGrp="1"/>
          </p:cNvSpPr>
          <p:nvPr>
            <p:ph type="title" orient="vert"/>
          </p:nvPr>
        </p:nvSpPr>
        <p:spPr>
          <a:xfrm>
            <a:off x="8724900" y="365125"/>
            <a:ext cx="2628900" cy="5811838"/>
          </a:xfrm>
        </p:spPr>
        <p:txBody>
          <a:bodyPr vert="eaVert"/>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09D81C53-D3B8-7741-B846-F9C71F118885}"/>
              </a:ext>
            </a:extLst>
          </p:cNvPr>
          <p:cNvSpPr>
            <a:spLocks noGrp="1"/>
          </p:cNvSpPr>
          <p:nvPr>
            <p:ph type="body" orient="vert" idx="1"/>
          </p:nvPr>
        </p:nvSpPr>
        <p:spPr>
          <a:xfrm>
            <a:off x="838200" y="365125"/>
            <a:ext cx="7734300" cy="5811838"/>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FDB27859-8857-B141-B928-C77D9CEC6B33}"/>
              </a:ext>
            </a:extLst>
          </p:cNvPr>
          <p:cNvSpPr>
            <a:spLocks noGrp="1"/>
          </p:cNvSpPr>
          <p:nvPr>
            <p:ph type="dt" sz="half" idx="10"/>
          </p:nvPr>
        </p:nvSpPr>
        <p:spPr/>
        <p:txBody>
          <a:bodyPr/>
          <a:lstStyle/>
          <a:p>
            <a:fld id="{1E50746A-0C28-2342-B73C-5CB9F21A7526}" type="datetimeFigureOut">
              <a:rPr lang="fr-FR" smtClean="0"/>
              <a:t>10/05/2021</a:t>
            </a:fld>
            <a:endParaRPr lang="fr-FR"/>
          </a:p>
        </p:txBody>
      </p:sp>
      <p:sp>
        <p:nvSpPr>
          <p:cNvPr id="5" name="Espace réservé du pied de page 4">
            <a:extLst>
              <a:ext uri="{FF2B5EF4-FFF2-40B4-BE49-F238E27FC236}">
                <a16:creationId xmlns:a16="http://schemas.microsoft.com/office/drawing/2014/main" id="{E1844C5D-C9D8-0A43-BF49-15404CA55D0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1ACBAB2-A06E-514E-9851-165F8254DB49}"/>
              </a:ext>
            </a:extLst>
          </p:cNvPr>
          <p:cNvSpPr>
            <a:spLocks noGrp="1"/>
          </p:cNvSpPr>
          <p:nvPr>
            <p:ph type="sldNum" sz="quarter" idx="12"/>
          </p:nvPr>
        </p:nvSpPr>
        <p:spPr/>
        <p:txBody>
          <a:bodyPr/>
          <a:lstStyle/>
          <a:p>
            <a:fld id="{501201E0-DC22-9B49-8636-1EFFDD534E5D}" type="slidenum">
              <a:rPr lang="fr-FR" smtClean="0"/>
              <a:t>‹n°›</a:t>
            </a:fld>
            <a:endParaRPr lang="fr-FR"/>
          </a:p>
        </p:txBody>
      </p:sp>
    </p:spTree>
    <p:extLst>
      <p:ext uri="{BB962C8B-B14F-4D97-AF65-F5344CB8AC3E}">
        <p14:creationId xmlns:p14="http://schemas.microsoft.com/office/powerpoint/2010/main" val="3074102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D42EEA-38F7-9848-8D67-C3062B18E3B9}"/>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CB480973-16D1-2B4B-B1B1-23BE6599ED2B}"/>
              </a:ext>
            </a:extLst>
          </p:cNvPr>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647D3ACD-E4A8-594E-B51E-05702532FDB5}"/>
              </a:ext>
            </a:extLst>
          </p:cNvPr>
          <p:cNvSpPr>
            <a:spLocks noGrp="1"/>
          </p:cNvSpPr>
          <p:nvPr>
            <p:ph type="dt" sz="half" idx="10"/>
          </p:nvPr>
        </p:nvSpPr>
        <p:spPr/>
        <p:txBody>
          <a:bodyPr/>
          <a:lstStyle/>
          <a:p>
            <a:fld id="{1E50746A-0C28-2342-B73C-5CB9F21A7526}" type="datetimeFigureOut">
              <a:rPr lang="fr-FR" smtClean="0"/>
              <a:t>10/05/2021</a:t>
            </a:fld>
            <a:endParaRPr lang="fr-FR"/>
          </a:p>
        </p:txBody>
      </p:sp>
      <p:sp>
        <p:nvSpPr>
          <p:cNvPr id="5" name="Espace réservé du pied de page 4">
            <a:extLst>
              <a:ext uri="{FF2B5EF4-FFF2-40B4-BE49-F238E27FC236}">
                <a16:creationId xmlns:a16="http://schemas.microsoft.com/office/drawing/2014/main" id="{70FB0467-4295-5E49-9672-399CC422762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3EFF74B-0317-ED41-BCE6-99A017856B86}"/>
              </a:ext>
            </a:extLst>
          </p:cNvPr>
          <p:cNvSpPr>
            <a:spLocks noGrp="1"/>
          </p:cNvSpPr>
          <p:nvPr>
            <p:ph type="sldNum" sz="quarter" idx="12"/>
          </p:nvPr>
        </p:nvSpPr>
        <p:spPr/>
        <p:txBody>
          <a:bodyPr/>
          <a:lstStyle/>
          <a:p>
            <a:fld id="{501201E0-DC22-9B49-8636-1EFFDD534E5D}" type="slidenum">
              <a:rPr lang="fr-FR" smtClean="0"/>
              <a:t>‹n°›</a:t>
            </a:fld>
            <a:endParaRPr lang="fr-FR"/>
          </a:p>
        </p:txBody>
      </p:sp>
    </p:spTree>
    <p:extLst>
      <p:ext uri="{BB962C8B-B14F-4D97-AF65-F5344CB8AC3E}">
        <p14:creationId xmlns:p14="http://schemas.microsoft.com/office/powerpoint/2010/main" val="1480708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463E26-17F6-DB4F-A2CC-B825B84C331C}"/>
              </a:ext>
            </a:extLst>
          </p:cNvPr>
          <p:cNvSpPr>
            <a:spLocks noGrp="1"/>
          </p:cNvSpPr>
          <p:nvPr>
            <p:ph type="title"/>
          </p:nvPr>
        </p:nvSpPr>
        <p:spPr>
          <a:xfrm>
            <a:off x="831850" y="1709738"/>
            <a:ext cx="10515600" cy="2852737"/>
          </a:xfrm>
        </p:spPr>
        <p:txBody>
          <a:bodyPr anchor="b"/>
          <a:lstStyle>
            <a:lvl1pPr>
              <a:defRPr sz="6000"/>
            </a:lvl1pPr>
          </a:lstStyle>
          <a:p>
            <a:r>
              <a:rPr lang="fr-CA"/>
              <a:t>Modifier le style du titre</a:t>
            </a:r>
            <a:endParaRPr lang="fr-FR"/>
          </a:p>
        </p:txBody>
      </p:sp>
      <p:sp>
        <p:nvSpPr>
          <p:cNvPr id="3" name="Espace réservé du texte 2">
            <a:extLst>
              <a:ext uri="{FF2B5EF4-FFF2-40B4-BE49-F238E27FC236}">
                <a16:creationId xmlns:a16="http://schemas.microsoft.com/office/drawing/2014/main" id="{AE370C9C-0D77-A54B-9559-9D204F08FD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a:t>Cliquez pour modifier les styles du texte du masque</a:t>
            </a:r>
          </a:p>
        </p:txBody>
      </p:sp>
      <p:sp>
        <p:nvSpPr>
          <p:cNvPr id="4" name="Espace réservé de la date 3">
            <a:extLst>
              <a:ext uri="{FF2B5EF4-FFF2-40B4-BE49-F238E27FC236}">
                <a16:creationId xmlns:a16="http://schemas.microsoft.com/office/drawing/2014/main" id="{1F3D88D3-A122-0943-8171-ABEA3DF9F925}"/>
              </a:ext>
            </a:extLst>
          </p:cNvPr>
          <p:cNvSpPr>
            <a:spLocks noGrp="1"/>
          </p:cNvSpPr>
          <p:nvPr>
            <p:ph type="dt" sz="half" idx="10"/>
          </p:nvPr>
        </p:nvSpPr>
        <p:spPr/>
        <p:txBody>
          <a:bodyPr/>
          <a:lstStyle/>
          <a:p>
            <a:fld id="{1E50746A-0C28-2342-B73C-5CB9F21A7526}" type="datetimeFigureOut">
              <a:rPr lang="fr-FR" smtClean="0"/>
              <a:t>10/05/2021</a:t>
            </a:fld>
            <a:endParaRPr lang="fr-FR"/>
          </a:p>
        </p:txBody>
      </p:sp>
      <p:sp>
        <p:nvSpPr>
          <p:cNvPr id="5" name="Espace réservé du pied de page 4">
            <a:extLst>
              <a:ext uri="{FF2B5EF4-FFF2-40B4-BE49-F238E27FC236}">
                <a16:creationId xmlns:a16="http://schemas.microsoft.com/office/drawing/2014/main" id="{2D79A74E-1053-F54E-BB2E-380D9F46443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A4D9EE1-BA07-5B4F-A509-CFF1D48A873C}"/>
              </a:ext>
            </a:extLst>
          </p:cNvPr>
          <p:cNvSpPr>
            <a:spLocks noGrp="1"/>
          </p:cNvSpPr>
          <p:nvPr>
            <p:ph type="sldNum" sz="quarter" idx="12"/>
          </p:nvPr>
        </p:nvSpPr>
        <p:spPr/>
        <p:txBody>
          <a:bodyPr/>
          <a:lstStyle/>
          <a:p>
            <a:fld id="{501201E0-DC22-9B49-8636-1EFFDD534E5D}" type="slidenum">
              <a:rPr lang="fr-FR" smtClean="0"/>
              <a:t>‹n°›</a:t>
            </a:fld>
            <a:endParaRPr lang="fr-FR"/>
          </a:p>
        </p:txBody>
      </p:sp>
    </p:spTree>
    <p:extLst>
      <p:ext uri="{BB962C8B-B14F-4D97-AF65-F5344CB8AC3E}">
        <p14:creationId xmlns:p14="http://schemas.microsoft.com/office/powerpoint/2010/main" val="1664813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13120B-380D-2F47-8E82-AB1A40AA4CC7}"/>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1F161789-F41C-DB4E-830A-9E3178C667EF}"/>
              </a:ext>
            </a:extLst>
          </p:cNvPr>
          <p:cNvSpPr>
            <a:spLocks noGrp="1"/>
          </p:cNvSpPr>
          <p:nvPr>
            <p:ph sz="half" idx="1"/>
          </p:nvPr>
        </p:nvSpPr>
        <p:spPr>
          <a:xfrm>
            <a:off x="838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contenu 3">
            <a:extLst>
              <a:ext uri="{FF2B5EF4-FFF2-40B4-BE49-F238E27FC236}">
                <a16:creationId xmlns:a16="http://schemas.microsoft.com/office/drawing/2014/main" id="{7394CEF4-3E2A-CE43-8981-7F3D06EC109F}"/>
              </a:ext>
            </a:extLst>
          </p:cNvPr>
          <p:cNvSpPr>
            <a:spLocks noGrp="1"/>
          </p:cNvSpPr>
          <p:nvPr>
            <p:ph sz="half" idx="2"/>
          </p:nvPr>
        </p:nvSpPr>
        <p:spPr>
          <a:xfrm>
            <a:off x="6172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e la date 4">
            <a:extLst>
              <a:ext uri="{FF2B5EF4-FFF2-40B4-BE49-F238E27FC236}">
                <a16:creationId xmlns:a16="http://schemas.microsoft.com/office/drawing/2014/main" id="{36787B6C-882C-EB4D-A37A-1EBADAA9150D}"/>
              </a:ext>
            </a:extLst>
          </p:cNvPr>
          <p:cNvSpPr>
            <a:spLocks noGrp="1"/>
          </p:cNvSpPr>
          <p:nvPr>
            <p:ph type="dt" sz="half" idx="10"/>
          </p:nvPr>
        </p:nvSpPr>
        <p:spPr/>
        <p:txBody>
          <a:bodyPr/>
          <a:lstStyle/>
          <a:p>
            <a:fld id="{1E50746A-0C28-2342-B73C-5CB9F21A7526}" type="datetimeFigureOut">
              <a:rPr lang="fr-FR" smtClean="0"/>
              <a:t>10/05/2021</a:t>
            </a:fld>
            <a:endParaRPr lang="fr-FR"/>
          </a:p>
        </p:txBody>
      </p:sp>
      <p:sp>
        <p:nvSpPr>
          <p:cNvPr id="6" name="Espace réservé du pied de page 5">
            <a:extLst>
              <a:ext uri="{FF2B5EF4-FFF2-40B4-BE49-F238E27FC236}">
                <a16:creationId xmlns:a16="http://schemas.microsoft.com/office/drawing/2014/main" id="{ED474947-E71F-A747-BB7C-CCA90BF6593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EDC01CA-8BD1-DC44-9A14-26D910ED256F}"/>
              </a:ext>
            </a:extLst>
          </p:cNvPr>
          <p:cNvSpPr>
            <a:spLocks noGrp="1"/>
          </p:cNvSpPr>
          <p:nvPr>
            <p:ph type="sldNum" sz="quarter" idx="12"/>
          </p:nvPr>
        </p:nvSpPr>
        <p:spPr/>
        <p:txBody>
          <a:bodyPr/>
          <a:lstStyle/>
          <a:p>
            <a:fld id="{501201E0-DC22-9B49-8636-1EFFDD534E5D}" type="slidenum">
              <a:rPr lang="fr-FR" smtClean="0"/>
              <a:t>‹n°›</a:t>
            </a:fld>
            <a:endParaRPr lang="fr-FR"/>
          </a:p>
        </p:txBody>
      </p:sp>
    </p:spTree>
    <p:extLst>
      <p:ext uri="{BB962C8B-B14F-4D97-AF65-F5344CB8AC3E}">
        <p14:creationId xmlns:p14="http://schemas.microsoft.com/office/powerpoint/2010/main" val="254166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295666-ECBE-C147-A1E6-D342DBF57EBE}"/>
              </a:ext>
            </a:extLst>
          </p:cNvPr>
          <p:cNvSpPr>
            <a:spLocks noGrp="1"/>
          </p:cNvSpPr>
          <p:nvPr>
            <p:ph type="title"/>
          </p:nvPr>
        </p:nvSpPr>
        <p:spPr>
          <a:xfrm>
            <a:off x="839788" y="365125"/>
            <a:ext cx="10515600" cy="1325563"/>
          </a:xfrm>
        </p:spPr>
        <p:txBody>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63CF2A26-1F37-D846-8AF9-4A600B0159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Espace réservé du contenu 3">
            <a:extLst>
              <a:ext uri="{FF2B5EF4-FFF2-40B4-BE49-F238E27FC236}">
                <a16:creationId xmlns:a16="http://schemas.microsoft.com/office/drawing/2014/main" id="{B9D31BF7-DCAD-5043-9FC0-451462A9B76B}"/>
              </a:ext>
            </a:extLst>
          </p:cNvPr>
          <p:cNvSpPr>
            <a:spLocks noGrp="1"/>
          </p:cNvSpPr>
          <p:nvPr>
            <p:ph sz="half" idx="2"/>
          </p:nvPr>
        </p:nvSpPr>
        <p:spPr>
          <a:xfrm>
            <a:off x="839788" y="2505075"/>
            <a:ext cx="5157787"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u texte 4">
            <a:extLst>
              <a:ext uri="{FF2B5EF4-FFF2-40B4-BE49-F238E27FC236}">
                <a16:creationId xmlns:a16="http://schemas.microsoft.com/office/drawing/2014/main" id="{EB5C3F91-BCC9-6A49-8F50-927280512F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Espace réservé du contenu 5">
            <a:extLst>
              <a:ext uri="{FF2B5EF4-FFF2-40B4-BE49-F238E27FC236}">
                <a16:creationId xmlns:a16="http://schemas.microsoft.com/office/drawing/2014/main" id="{F9F849E0-83C1-214B-B872-C0CA4C6783CF}"/>
              </a:ext>
            </a:extLst>
          </p:cNvPr>
          <p:cNvSpPr>
            <a:spLocks noGrp="1"/>
          </p:cNvSpPr>
          <p:nvPr>
            <p:ph sz="quarter" idx="4"/>
          </p:nvPr>
        </p:nvSpPr>
        <p:spPr>
          <a:xfrm>
            <a:off x="6172200" y="2505075"/>
            <a:ext cx="5183188"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7" name="Espace réservé de la date 6">
            <a:extLst>
              <a:ext uri="{FF2B5EF4-FFF2-40B4-BE49-F238E27FC236}">
                <a16:creationId xmlns:a16="http://schemas.microsoft.com/office/drawing/2014/main" id="{0C3071A2-F236-F34F-8775-A0F4F93B3655}"/>
              </a:ext>
            </a:extLst>
          </p:cNvPr>
          <p:cNvSpPr>
            <a:spLocks noGrp="1"/>
          </p:cNvSpPr>
          <p:nvPr>
            <p:ph type="dt" sz="half" idx="10"/>
          </p:nvPr>
        </p:nvSpPr>
        <p:spPr/>
        <p:txBody>
          <a:bodyPr/>
          <a:lstStyle/>
          <a:p>
            <a:fld id="{1E50746A-0C28-2342-B73C-5CB9F21A7526}" type="datetimeFigureOut">
              <a:rPr lang="fr-FR" smtClean="0"/>
              <a:t>10/05/2021</a:t>
            </a:fld>
            <a:endParaRPr lang="fr-FR"/>
          </a:p>
        </p:txBody>
      </p:sp>
      <p:sp>
        <p:nvSpPr>
          <p:cNvPr id="8" name="Espace réservé du pied de page 7">
            <a:extLst>
              <a:ext uri="{FF2B5EF4-FFF2-40B4-BE49-F238E27FC236}">
                <a16:creationId xmlns:a16="http://schemas.microsoft.com/office/drawing/2014/main" id="{52EB4348-4F3A-2940-A804-168E1C8FFD9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472042B-BE3A-6447-8E8F-857949B84C04}"/>
              </a:ext>
            </a:extLst>
          </p:cNvPr>
          <p:cNvSpPr>
            <a:spLocks noGrp="1"/>
          </p:cNvSpPr>
          <p:nvPr>
            <p:ph type="sldNum" sz="quarter" idx="12"/>
          </p:nvPr>
        </p:nvSpPr>
        <p:spPr/>
        <p:txBody>
          <a:bodyPr/>
          <a:lstStyle/>
          <a:p>
            <a:fld id="{501201E0-DC22-9B49-8636-1EFFDD534E5D}" type="slidenum">
              <a:rPr lang="fr-FR" smtClean="0"/>
              <a:t>‹n°›</a:t>
            </a:fld>
            <a:endParaRPr lang="fr-FR"/>
          </a:p>
        </p:txBody>
      </p:sp>
    </p:spTree>
    <p:extLst>
      <p:ext uri="{BB962C8B-B14F-4D97-AF65-F5344CB8AC3E}">
        <p14:creationId xmlns:p14="http://schemas.microsoft.com/office/powerpoint/2010/main" val="1576435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587381-B9F6-044A-BFA0-94088229FEB8}"/>
              </a:ext>
            </a:extLst>
          </p:cNvPr>
          <p:cNvSpPr>
            <a:spLocks noGrp="1"/>
          </p:cNvSpPr>
          <p:nvPr>
            <p:ph type="title"/>
          </p:nvPr>
        </p:nvSpPr>
        <p:spPr/>
        <p:txBody>
          <a:bodyPr/>
          <a:lstStyle/>
          <a:p>
            <a:r>
              <a:rPr lang="fr-CA"/>
              <a:t>Modifier le style du titre</a:t>
            </a:r>
            <a:endParaRPr lang="fr-FR"/>
          </a:p>
        </p:txBody>
      </p:sp>
      <p:sp>
        <p:nvSpPr>
          <p:cNvPr id="3" name="Espace réservé de la date 2">
            <a:extLst>
              <a:ext uri="{FF2B5EF4-FFF2-40B4-BE49-F238E27FC236}">
                <a16:creationId xmlns:a16="http://schemas.microsoft.com/office/drawing/2014/main" id="{E9B121A5-EBE9-9D4E-BA0D-89AC2CFC1399}"/>
              </a:ext>
            </a:extLst>
          </p:cNvPr>
          <p:cNvSpPr>
            <a:spLocks noGrp="1"/>
          </p:cNvSpPr>
          <p:nvPr>
            <p:ph type="dt" sz="half" idx="10"/>
          </p:nvPr>
        </p:nvSpPr>
        <p:spPr/>
        <p:txBody>
          <a:bodyPr/>
          <a:lstStyle/>
          <a:p>
            <a:fld id="{1E50746A-0C28-2342-B73C-5CB9F21A7526}" type="datetimeFigureOut">
              <a:rPr lang="fr-FR" smtClean="0"/>
              <a:t>10/05/2021</a:t>
            </a:fld>
            <a:endParaRPr lang="fr-FR"/>
          </a:p>
        </p:txBody>
      </p:sp>
      <p:sp>
        <p:nvSpPr>
          <p:cNvPr id="4" name="Espace réservé du pied de page 3">
            <a:extLst>
              <a:ext uri="{FF2B5EF4-FFF2-40B4-BE49-F238E27FC236}">
                <a16:creationId xmlns:a16="http://schemas.microsoft.com/office/drawing/2014/main" id="{0C899A4A-123B-9146-94C1-94EF744A0663}"/>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DEC6006-ED7A-1C4A-BF48-EC417771B258}"/>
              </a:ext>
            </a:extLst>
          </p:cNvPr>
          <p:cNvSpPr>
            <a:spLocks noGrp="1"/>
          </p:cNvSpPr>
          <p:nvPr>
            <p:ph type="sldNum" sz="quarter" idx="12"/>
          </p:nvPr>
        </p:nvSpPr>
        <p:spPr/>
        <p:txBody>
          <a:bodyPr/>
          <a:lstStyle/>
          <a:p>
            <a:fld id="{501201E0-DC22-9B49-8636-1EFFDD534E5D}" type="slidenum">
              <a:rPr lang="fr-FR" smtClean="0"/>
              <a:t>‹n°›</a:t>
            </a:fld>
            <a:endParaRPr lang="fr-FR"/>
          </a:p>
        </p:txBody>
      </p:sp>
    </p:spTree>
    <p:extLst>
      <p:ext uri="{BB962C8B-B14F-4D97-AF65-F5344CB8AC3E}">
        <p14:creationId xmlns:p14="http://schemas.microsoft.com/office/powerpoint/2010/main" val="1549563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63B4D53-9D9B-F74D-9528-0F29F36CECBC}"/>
              </a:ext>
            </a:extLst>
          </p:cNvPr>
          <p:cNvSpPr>
            <a:spLocks noGrp="1"/>
          </p:cNvSpPr>
          <p:nvPr>
            <p:ph type="dt" sz="half" idx="10"/>
          </p:nvPr>
        </p:nvSpPr>
        <p:spPr/>
        <p:txBody>
          <a:bodyPr/>
          <a:lstStyle/>
          <a:p>
            <a:fld id="{1E50746A-0C28-2342-B73C-5CB9F21A7526}" type="datetimeFigureOut">
              <a:rPr lang="fr-FR" smtClean="0"/>
              <a:t>10/05/2021</a:t>
            </a:fld>
            <a:endParaRPr lang="fr-FR"/>
          </a:p>
        </p:txBody>
      </p:sp>
      <p:sp>
        <p:nvSpPr>
          <p:cNvPr id="3" name="Espace réservé du pied de page 2">
            <a:extLst>
              <a:ext uri="{FF2B5EF4-FFF2-40B4-BE49-F238E27FC236}">
                <a16:creationId xmlns:a16="http://schemas.microsoft.com/office/drawing/2014/main" id="{B2490D29-2AEE-FD44-9EDD-40E9AE2ADC7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F677D59-F387-D443-94CC-F3E3C0B99E01}"/>
              </a:ext>
            </a:extLst>
          </p:cNvPr>
          <p:cNvSpPr>
            <a:spLocks noGrp="1"/>
          </p:cNvSpPr>
          <p:nvPr>
            <p:ph type="sldNum" sz="quarter" idx="12"/>
          </p:nvPr>
        </p:nvSpPr>
        <p:spPr/>
        <p:txBody>
          <a:bodyPr/>
          <a:lstStyle/>
          <a:p>
            <a:fld id="{501201E0-DC22-9B49-8636-1EFFDD534E5D}" type="slidenum">
              <a:rPr lang="fr-FR" smtClean="0"/>
              <a:t>‹n°›</a:t>
            </a:fld>
            <a:endParaRPr lang="fr-FR"/>
          </a:p>
        </p:txBody>
      </p:sp>
    </p:spTree>
    <p:extLst>
      <p:ext uri="{BB962C8B-B14F-4D97-AF65-F5344CB8AC3E}">
        <p14:creationId xmlns:p14="http://schemas.microsoft.com/office/powerpoint/2010/main" val="1886968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30820E-3517-2A4E-B61C-8B52BB7188CF}"/>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fr-FR"/>
          </a:p>
        </p:txBody>
      </p:sp>
      <p:sp>
        <p:nvSpPr>
          <p:cNvPr id="3" name="Espace réservé du contenu 2">
            <a:extLst>
              <a:ext uri="{FF2B5EF4-FFF2-40B4-BE49-F238E27FC236}">
                <a16:creationId xmlns:a16="http://schemas.microsoft.com/office/drawing/2014/main" id="{FC1BCDAA-2BDE-984E-B9BA-8A37FE28F4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texte 3">
            <a:extLst>
              <a:ext uri="{FF2B5EF4-FFF2-40B4-BE49-F238E27FC236}">
                <a16:creationId xmlns:a16="http://schemas.microsoft.com/office/drawing/2014/main" id="{EFC6FBCD-BF95-D844-8ABB-49448C0BEF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972BB46E-C7D6-614A-9F2A-35E367AAD111}"/>
              </a:ext>
            </a:extLst>
          </p:cNvPr>
          <p:cNvSpPr>
            <a:spLocks noGrp="1"/>
          </p:cNvSpPr>
          <p:nvPr>
            <p:ph type="dt" sz="half" idx="10"/>
          </p:nvPr>
        </p:nvSpPr>
        <p:spPr/>
        <p:txBody>
          <a:bodyPr/>
          <a:lstStyle/>
          <a:p>
            <a:fld id="{1E50746A-0C28-2342-B73C-5CB9F21A7526}" type="datetimeFigureOut">
              <a:rPr lang="fr-FR" smtClean="0"/>
              <a:t>10/05/2021</a:t>
            </a:fld>
            <a:endParaRPr lang="fr-FR"/>
          </a:p>
        </p:txBody>
      </p:sp>
      <p:sp>
        <p:nvSpPr>
          <p:cNvPr id="6" name="Espace réservé du pied de page 5">
            <a:extLst>
              <a:ext uri="{FF2B5EF4-FFF2-40B4-BE49-F238E27FC236}">
                <a16:creationId xmlns:a16="http://schemas.microsoft.com/office/drawing/2014/main" id="{965BEE43-F262-694E-9D17-BAA24F37B3D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A1E5944-641D-2B4C-B64D-68D815DBCF13}"/>
              </a:ext>
            </a:extLst>
          </p:cNvPr>
          <p:cNvSpPr>
            <a:spLocks noGrp="1"/>
          </p:cNvSpPr>
          <p:nvPr>
            <p:ph type="sldNum" sz="quarter" idx="12"/>
          </p:nvPr>
        </p:nvSpPr>
        <p:spPr/>
        <p:txBody>
          <a:bodyPr/>
          <a:lstStyle/>
          <a:p>
            <a:fld id="{501201E0-DC22-9B49-8636-1EFFDD534E5D}" type="slidenum">
              <a:rPr lang="fr-FR" smtClean="0"/>
              <a:t>‹n°›</a:t>
            </a:fld>
            <a:endParaRPr lang="fr-FR"/>
          </a:p>
        </p:txBody>
      </p:sp>
    </p:spTree>
    <p:extLst>
      <p:ext uri="{BB962C8B-B14F-4D97-AF65-F5344CB8AC3E}">
        <p14:creationId xmlns:p14="http://schemas.microsoft.com/office/powerpoint/2010/main" val="2848318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0F46F9-239A-904F-BE29-C683A2CB353B}"/>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fr-FR"/>
          </a:p>
        </p:txBody>
      </p:sp>
      <p:sp>
        <p:nvSpPr>
          <p:cNvPr id="3" name="Espace réservé pour une image  2">
            <a:extLst>
              <a:ext uri="{FF2B5EF4-FFF2-40B4-BE49-F238E27FC236}">
                <a16:creationId xmlns:a16="http://schemas.microsoft.com/office/drawing/2014/main" id="{B1A91448-9508-C748-BA1B-DCDDBCB985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BC99D28-D740-D44B-869C-86CAC8D277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8AAB9E59-BAD1-B54A-97FB-809349FD2CB3}"/>
              </a:ext>
            </a:extLst>
          </p:cNvPr>
          <p:cNvSpPr>
            <a:spLocks noGrp="1"/>
          </p:cNvSpPr>
          <p:nvPr>
            <p:ph type="dt" sz="half" idx="10"/>
          </p:nvPr>
        </p:nvSpPr>
        <p:spPr/>
        <p:txBody>
          <a:bodyPr/>
          <a:lstStyle/>
          <a:p>
            <a:fld id="{1E50746A-0C28-2342-B73C-5CB9F21A7526}" type="datetimeFigureOut">
              <a:rPr lang="fr-FR" smtClean="0"/>
              <a:t>10/05/2021</a:t>
            </a:fld>
            <a:endParaRPr lang="fr-FR"/>
          </a:p>
        </p:txBody>
      </p:sp>
      <p:sp>
        <p:nvSpPr>
          <p:cNvPr id="6" name="Espace réservé du pied de page 5">
            <a:extLst>
              <a:ext uri="{FF2B5EF4-FFF2-40B4-BE49-F238E27FC236}">
                <a16:creationId xmlns:a16="http://schemas.microsoft.com/office/drawing/2014/main" id="{A5C0CBD9-926D-5C4D-8E50-EF17D463846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A1C7012-E3D9-B448-9112-FDF316B6EBE5}"/>
              </a:ext>
            </a:extLst>
          </p:cNvPr>
          <p:cNvSpPr>
            <a:spLocks noGrp="1"/>
          </p:cNvSpPr>
          <p:nvPr>
            <p:ph type="sldNum" sz="quarter" idx="12"/>
          </p:nvPr>
        </p:nvSpPr>
        <p:spPr/>
        <p:txBody>
          <a:bodyPr/>
          <a:lstStyle/>
          <a:p>
            <a:fld id="{501201E0-DC22-9B49-8636-1EFFDD534E5D}" type="slidenum">
              <a:rPr lang="fr-FR" smtClean="0"/>
              <a:t>‹n°›</a:t>
            </a:fld>
            <a:endParaRPr lang="fr-FR"/>
          </a:p>
        </p:txBody>
      </p:sp>
    </p:spTree>
    <p:extLst>
      <p:ext uri="{BB962C8B-B14F-4D97-AF65-F5344CB8AC3E}">
        <p14:creationId xmlns:p14="http://schemas.microsoft.com/office/powerpoint/2010/main" val="4111548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8669759-64D1-844B-AA81-2542C28D60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F1DF799F-C7B7-2D4E-BC54-22442ADB71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8624E38D-15EA-7C43-9897-E52FB6DB67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50746A-0C28-2342-B73C-5CB9F21A7526}" type="datetimeFigureOut">
              <a:rPr lang="fr-FR" smtClean="0"/>
              <a:t>10/05/2021</a:t>
            </a:fld>
            <a:endParaRPr lang="fr-FR"/>
          </a:p>
        </p:txBody>
      </p:sp>
      <p:sp>
        <p:nvSpPr>
          <p:cNvPr id="5" name="Espace réservé du pied de page 4">
            <a:extLst>
              <a:ext uri="{FF2B5EF4-FFF2-40B4-BE49-F238E27FC236}">
                <a16:creationId xmlns:a16="http://schemas.microsoft.com/office/drawing/2014/main" id="{8F8B55BE-97FE-E94C-B8A4-3E9AB066B8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A61BE71-8C19-B341-A717-5AB0391CF3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1201E0-DC22-9B49-8636-1EFFDD534E5D}" type="slidenum">
              <a:rPr lang="fr-FR" smtClean="0"/>
              <a:t>‹n°›</a:t>
            </a:fld>
            <a:endParaRPr lang="fr-FR"/>
          </a:p>
        </p:txBody>
      </p:sp>
    </p:spTree>
    <p:extLst>
      <p:ext uri="{BB962C8B-B14F-4D97-AF65-F5344CB8AC3E}">
        <p14:creationId xmlns:p14="http://schemas.microsoft.com/office/powerpoint/2010/main" val="95182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https://hmtl.s3.amazonaws.com/wp-content/uploads/2016/04/image_edificeCP.jpg" TargetMode="Externa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2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2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Image 8" descr="174399_326.jpg">
            <a:extLst>
              <a:ext uri="{FF2B5EF4-FFF2-40B4-BE49-F238E27FC236}">
                <a16:creationId xmlns:a16="http://schemas.microsoft.com/office/drawing/2014/main" id="{55122AC9-020A-6D4A-A057-EEEACA9074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5092" b="-4747"/>
          <a:stretch/>
        </p:blipFill>
        <p:spPr>
          <a:xfrm>
            <a:off x="5906111" y="663834"/>
            <a:ext cx="6037263" cy="3576638"/>
          </a:xfrm>
          <a:prstGeom prst="rect">
            <a:avLst/>
          </a:prstGeom>
        </p:spPr>
      </p:pic>
      <p:pic>
        <p:nvPicPr>
          <p:cNvPr id="8" name="Image 7">
            <a:extLst>
              <a:ext uri="{FF2B5EF4-FFF2-40B4-BE49-F238E27FC236}">
                <a16:creationId xmlns:a16="http://schemas.microsoft.com/office/drawing/2014/main" id="{6A9F142D-9864-B241-A334-596A46DCEE3B}"/>
              </a:ext>
            </a:extLst>
          </p:cNvPr>
          <p:cNvPicPr>
            <a:picLocks noChangeAspect="1"/>
          </p:cNvPicPr>
          <p:nvPr/>
        </p:nvPicPr>
        <p:blipFill>
          <a:blip r:embed="rId4"/>
          <a:stretch>
            <a:fillRect/>
          </a:stretch>
        </p:blipFill>
        <p:spPr>
          <a:xfrm>
            <a:off x="378068" y="622301"/>
            <a:ext cx="5380038" cy="3576638"/>
          </a:xfrm>
          <a:prstGeom prst="rect">
            <a:avLst/>
          </a:prstGeom>
        </p:spPr>
      </p:pic>
      <p:sp>
        <p:nvSpPr>
          <p:cNvPr id="6" name="Titre 5">
            <a:extLst>
              <a:ext uri="{FF2B5EF4-FFF2-40B4-BE49-F238E27FC236}">
                <a16:creationId xmlns:a16="http://schemas.microsoft.com/office/drawing/2014/main" id="{5DEA0A3F-B3C8-3748-A55E-0873B84CEC6D}"/>
              </a:ext>
            </a:extLst>
          </p:cNvPr>
          <p:cNvSpPr>
            <a:spLocks noGrp="1"/>
          </p:cNvSpPr>
          <p:nvPr>
            <p:ph type="ctrTitle"/>
          </p:nvPr>
        </p:nvSpPr>
        <p:spPr>
          <a:xfrm>
            <a:off x="526073" y="4756638"/>
            <a:ext cx="11139854" cy="930447"/>
          </a:xfrm>
        </p:spPr>
        <p:txBody>
          <a:bodyPr>
            <a:noAutofit/>
          </a:bodyPr>
          <a:lstStyle/>
          <a:p>
            <a:r>
              <a:rPr lang="fr-FR" sz="3600" dirty="0">
                <a:solidFill>
                  <a:schemeClr val="bg1"/>
                </a:solidFill>
              </a:rPr>
              <a:t>Marconi-Alexandra : Témoin privilégié des vagues industrielles du 20e siècle à Montréal</a:t>
            </a:r>
          </a:p>
        </p:txBody>
      </p:sp>
      <p:sp>
        <p:nvSpPr>
          <p:cNvPr id="7" name="Sous-titre 6">
            <a:extLst>
              <a:ext uri="{FF2B5EF4-FFF2-40B4-BE49-F238E27FC236}">
                <a16:creationId xmlns:a16="http://schemas.microsoft.com/office/drawing/2014/main" id="{944140DA-8CA4-644D-96B9-56518E282116}"/>
              </a:ext>
            </a:extLst>
          </p:cNvPr>
          <p:cNvSpPr>
            <a:spLocks noGrp="1"/>
          </p:cNvSpPr>
          <p:nvPr>
            <p:ph type="subTitle" idx="1"/>
          </p:nvPr>
        </p:nvSpPr>
        <p:spPr>
          <a:xfrm>
            <a:off x="1524000" y="5815698"/>
            <a:ext cx="9144000" cy="420001"/>
          </a:xfrm>
        </p:spPr>
        <p:txBody>
          <a:bodyPr>
            <a:normAutofit/>
          </a:bodyPr>
          <a:lstStyle/>
          <a:p>
            <a:r>
              <a:rPr lang="fr-FR" sz="2000" dirty="0">
                <a:solidFill>
                  <a:srgbClr val="F69FB8"/>
                </a:solidFill>
              </a:rPr>
              <a:t>Présentation par Simon Van Vliet, cofondateur des </a:t>
            </a:r>
            <a:r>
              <a:rPr lang="fr-FR" sz="2000" dirty="0" err="1">
                <a:solidFill>
                  <a:srgbClr val="F69FB8"/>
                </a:solidFill>
              </a:rPr>
              <a:t>AmiEs</a:t>
            </a:r>
            <a:r>
              <a:rPr lang="fr-FR" sz="2000" dirty="0">
                <a:solidFill>
                  <a:srgbClr val="F69FB8"/>
                </a:solidFill>
              </a:rPr>
              <a:t> du parc des Gorilles</a:t>
            </a:r>
          </a:p>
        </p:txBody>
      </p:sp>
    </p:spTree>
    <p:extLst>
      <p:ext uri="{BB962C8B-B14F-4D97-AF65-F5344CB8AC3E}">
        <p14:creationId xmlns:p14="http://schemas.microsoft.com/office/powerpoint/2010/main" val="162238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400"/>
                                        <p:tgtEl>
                                          <p:spTgt spid="7">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400"/>
                                        <p:tgtEl>
                                          <p:spTgt spid="6"/>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9"/>
                                        </p:tgtEl>
                                        <p:attrNameLst>
                                          <p:attrName>style.visibility</p:attrName>
                                        </p:attrNameLst>
                                      </p:cBhvr>
                                      <p:to>
                                        <p:strVal val="visible"/>
                                      </p:to>
                                    </p:set>
                                    <p:animEffect transition="in" filter="fade">
                                      <p:cBhvr>
                                        <p:cTn id="13"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7EF3FA6-CC7F-D646-B514-C27C6CC8CAE2}"/>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a:solidFill>
                  <a:srgbClr val="FFFFFF"/>
                </a:solidFill>
              </a:rPr>
              <a:t>Les </a:t>
            </a:r>
            <a:r>
              <a:rPr lang="en-US" sz="5400" dirty="0" err="1">
                <a:solidFill>
                  <a:srgbClr val="FFFFFF"/>
                </a:solidFill>
              </a:rPr>
              <a:t>mégastructures</a:t>
            </a:r>
            <a:r>
              <a:rPr lang="en-US" sz="5400" dirty="0">
                <a:solidFill>
                  <a:srgbClr val="FFFFFF"/>
                </a:solidFill>
              </a:rPr>
              <a:t> </a:t>
            </a:r>
            <a:r>
              <a:rPr lang="en-US" sz="5400" dirty="0" err="1">
                <a:solidFill>
                  <a:srgbClr val="FFFFFF"/>
                </a:solidFill>
              </a:rPr>
              <a:t>s’imposent</a:t>
            </a:r>
            <a:endParaRPr lang="en-US" sz="5400" dirty="0">
              <a:solidFill>
                <a:srgbClr val="FFFFFF"/>
              </a:solidFill>
            </a:endParaRPr>
          </a:p>
        </p:txBody>
      </p:sp>
      <p:pic>
        <p:nvPicPr>
          <p:cNvPr id="6" name="Espace réservé du contenu 5">
            <a:extLst>
              <a:ext uri="{FF2B5EF4-FFF2-40B4-BE49-F238E27FC236}">
                <a16:creationId xmlns:a16="http://schemas.microsoft.com/office/drawing/2014/main" id="{06F99D20-37DF-4D45-A73B-A5B83E1D2328}"/>
              </a:ext>
            </a:extLst>
          </p:cNvPr>
          <p:cNvPicPr>
            <a:picLocks noGrp="1" noChangeAspect="1"/>
          </p:cNvPicPr>
          <p:nvPr>
            <p:ph idx="1"/>
          </p:nvPr>
        </p:nvPicPr>
        <p:blipFill rotWithShape="1">
          <a:blip r:embed="rId3"/>
          <a:srcRect r="-2" b="10616"/>
          <a:stretch/>
        </p:blipFill>
        <p:spPr>
          <a:xfrm>
            <a:off x="320040" y="477817"/>
            <a:ext cx="5455917" cy="3657464"/>
          </a:xfrm>
          <a:prstGeom prst="rect">
            <a:avLst/>
          </a:prstGeom>
        </p:spPr>
      </p:pic>
      <p:pic>
        <p:nvPicPr>
          <p:cNvPr id="4" name="Image 3">
            <a:extLst>
              <a:ext uri="{FF2B5EF4-FFF2-40B4-BE49-F238E27FC236}">
                <a16:creationId xmlns:a16="http://schemas.microsoft.com/office/drawing/2014/main" id="{A676156C-3CF1-6949-86D0-B2A3FD0E947A}"/>
              </a:ext>
            </a:extLst>
          </p:cNvPr>
          <p:cNvPicPr>
            <a:picLocks noChangeAspect="1"/>
          </p:cNvPicPr>
          <p:nvPr/>
        </p:nvPicPr>
        <p:blipFill rotWithShape="1">
          <a:blip r:embed="rId4"/>
          <a:srcRect l="19820" r="2" b="2"/>
          <a:stretch/>
        </p:blipFill>
        <p:spPr>
          <a:xfrm>
            <a:off x="6416043" y="477809"/>
            <a:ext cx="5455917" cy="3657481"/>
          </a:xfrm>
          <a:prstGeom prst="rect">
            <a:avLst/>
          </a:prstGeom>
        </p:spPr>
      </p:pic>
      <p:cxnSp>
        <p:nvCxnSpPr>
          <p:cNvPr id="20" name="Straight Connector 19">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33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352931"/>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D7894289-E54F-3C4F-BD02-ABF3E3536D36}"/>
              </a:ext>
            </a:extLst>
          </p:cNvPr>
          <p:cNvSpPr>
            <a:spLocks noGrp="1"/>
          </p:cNvSpPr>
          <p:nvPr>
            <p:ph type="title"/>
          </p:nvPr>
        </p:nvSpPr>
        <p:spPr>
          <a:xfrm>
            <a:off x="649270" y="506727"/>
            <a:ext cx="3885141" cy="1526741"/>
          </a:xfrm>
        </p:spPr>
        <p:txBody>
          <a:bodyPr>
            <a:normAutofit/>
          </a:bodyPr>
          <a:lstStyle/>
          <a:p>
            <a:pPr algn="r"/>
            <a:r>
              <a:rPr lang="fr-FR" sz="3000" dirty="0">
                <a:solidFill>
                  <a:schemeClr val="bg1"/>
                </a:solidFill>
              </a:rPr>
              <a:t>Désindustrialisation accélérée</a:t>
            </a:r>
          </a:p>
        </p:txBody>
      </p:sp>
      <p:cxnSp>
        <p:nvCxnSpPr>
          <p:cNvPr id="12" name="Straight Connector 11">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580963"/>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63855D78-FCB1-C549-BADC-9BF14CE79425}"/>
              </a:ext>
            </a:extLst>
          </p:cNvPr>
          <p:cNvSpPr>
            <a:spLocks noGrp="1"/>
          </p:cNvSpPr>
          <p:nvPr>
            <p:ph idx="1"/>
          </p:nvPr>
        </p:nvSpPr>
        <p:spPr>
          <a:xfrm>
            <a:off x="4945336" y="506727"/>
            <a:ext cx="6609921" cy="1526741"/>
          </a:xfrm>
        </p:spPr>
        <p:txBody>
          <a:bodyPr anchor="ctr">
            <a:normAutofit/>
          </a:bodyPr>
          <a:lstStyle/>
          <a:p>
            <a:pPr marL="0" indent="0">
              <a:buNone/>
            </a:pPr>
            <a:r>
              <a:rPr lang="fr-FR" sz="2200" dirty="0">
                <a:solidFill>
                  <a:schemeClr val="bg1"/>
                </a:solidFill>
              </a:rPr>
              <a:t>La délocalisation des emplois du secteur textile marque la fin d’une époque</a:t>
            </a:r>
          </a:p>
        </p:txBody>
      </p:sp>
      <p:pic>
        <p:nvPicPr>
          <p:cNvPr id="5" name="Espace réservé du contenu 3" descr="202 Saint-Zotique O. 1992 (F.F.) 3.jpeg">
            <a:extLst>
              <a:ext uri="{FF2B5EF4-FFF2-40B4-BE49-F238E27FC236}">
                <a16:creationId xmlns:a16="http://schemas.microsoft.com/office/drawing/2014/main" id="{750A1625-E37E-134C-BC27-3493533E56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b="10088"/>
          <a:stretch/>
        </p:blipFill>
        <p:spPr>
          <a:xfrm>
            <a:off x="393308" y="2523915"/>
            <a:ext cx="5559480" cy="3749040"/>
          </a:xfrm>
          <a:prstGeom prst="rect">
            <a:avLst/>
          </a:prstGeom>
        </p:spPr>
      </p:pic>
      <p:pic>
        <p:nvPicPr>
          <p:cNvPr id="4" name="Espace réservé du contenu 3" descr="CLPP Marconi-Alexandra 1991.jpg">
            <a:extLst>
              <a:ext uri="{FF2B5EF4-FFF2-40B4-BE49-F238E27FC236}">
                <a16:creationId xmlns:a16="http://schemas.microsoft.com/office/drawing/2014/main" id="{3EB88378-5F24-DD46-B84D-8DF0FAB520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69"/>
          <a:stretch/>
        </p:blipFill>
        <p:spPr>
          <a:xfrm>
            <a:off x="6251736" y="2527997"/>
            <a:ext cx="5546955" cy="3749040"/>
          </a:xfrm>
          <a:prstGeom prst="rect">
            <a:avLst/>
          </a:prstGeom>
        </p:spPr>
      </p:pic>
    </p:spTree>
    <p:extLst>
      <p:ext uri="{BB962C8B-B14F-4D97-AF65-F5344CB8AC3E}">
        <p14:creationId xmlns:p14="http://schemas.microsoft.com/office/powerpoint/2010/main" val="1974530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88584D2-218B-9F42-9D61-161713903548}"/>
              </a:ext>
            </a:extLst>
          </p:cNvPr>
          <p:cNvSpPr>
            <a:spLocks noGrp="1"/>
          </p:cNvSpPr>
          <p:nvPr>
            <p:ph type="title"/>
          </p:nvPr>
        </p:nvSpPr>
        <p:spPr>
          <a:xfrm>
            <a:off x="5202621" y="4665605"/>
            <a:ext cx="6638806" cy="1292433"/>
          </a:xfrm>
        </p:spPr>
        <p:txBody>
          <a:bodyPr vert="horz" lIns="91440" tIns="45720" rIns="91440" bIns="45720" rtlCol="0" anchor="ctr">
            <a:normAutofit/>
          </a:bodyPr>
          <a:lstStyle/>
          <a:p>
            <a:r>
              <a:rPr lang="en-US" sz="4100" kern="1200">
                <a:solidFill>
                  <a:schemeClr val="tx1"/>
                </a:solidFill>
                <a:latin typeface="+mj-lt"/>
                <a:ea typeface="+mj-ea"/>
                <a:cs typeface="+mj-cs"/>
              </a:rPr>
              <a:t>De rares témoins à protéger et à mettre en valeur</a:t>
            </a:r>
          </a:p>
        </p:txBody>
      </p:sp>
      <p:sp>
        <p:nvSpPr>
          <p:cNvPr id="5" name="Espace réservé du texte 4">
            <a:extLst>
              <a:ext uri="{FF2B5EF4-FFF2-40B4-BE49-F238E27FC236}">
                <a16:creationId xmlns:a16="http://schemas.microsoft.com/office/drawing/2014/main" id="{27DC2544-9C4F-5A49-BADF-4D8C118128FF}"/>
              </a:ext>
            </a:extLst>
          </p:cNvPr>
          <p:cNvSpPr>
            <a:spLocks noGrp="1"/>
          </p:cNvSpPr>
          <p:nvPr>
            <p:ph type="body" idx="1"/>
          </p:nvPr>
        </p:nvSpPr>
        <p:spPr>
          <a:xfrm>
            <a:off x="5202619" y="5958038"/>
            <a:ext cx="6638807" cy="424446"/>
          </a:xfrm>
        </p:spPr>
        <p:txBody>
          <a:bodyPr vert="horz" lIns="91440" tIns="45720" rIns="91440" bIns="45720" rtlCol="0">
            <a:normAutofit/>
          </a:bodyPr>
          <a:lstStyle/>
          <a:p>
            <a:r>
              <a:rPr lang="en-US" sz="1600" kern="1200">
                <a:solidFill>
                  <a:schemeClr val="tx1"/>
                </a:solidFill>
                <a:latin typeface="+mn-lt"/>
                <a:ea typeface="+mn-ea"/>
                <a:cs typeface="+mn-cs"/>
              </a:rPr>
              <a:t>Préserver le bâti </a:t>
            </a:r>
            <a:r>
              <a:rPr lang="en-US" sz="1600" i="1" kern="1200">
                <a:solidFill>
                  <a:schemeClr val="tx1"/>
                </a:solidFill>
                <a:latin typeface="+mn-lt"/>
                <a:ea typeface="+mn-ea"/>
                <a:cs typeface="+mn-cs"/>
              </a:rPr>
              <a:t>et</a:t>
            </a:r>
            <a:r>
              <a:rPr lang="en-US" sz="1600" kern="1200">
                <a:solidFill>
                  <a:schemeClr val="tx1"/>
                </a:solidFill>
                <a:latin typeface="+mn-lt"/>
                <a:ea typeface="+mn-ea"/>
                <a:cs typeface="+mn-cs"/>
              </a:rPr>
              <a:t> les usages</a:t>
            </a:r>
          </a:p>
        </p:txBody>
      </p:sp>
      <p:pic>
        <p:nvPicPr>
          <p:cNvPr id="1028" name="Picture 4" descr="slider image">
            <a:extLst>
              <a:ext uri="{FF2B5EF4-FFF2-40B4-BE49-F238E27FC236}">
                <a16:creationId xmlns:a16="http://schemas.microsoft.com/office/drawing/2014/main" id="{B58257BE-FCED-AB4A-8029-C22A9A23BA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584" b="4"/>
          <a:stretch/>
        </p:blipFill>
        <p:spPr bwMode="auto">
          <a:xfrm>
            <a:off x="20" y="1"/>
            <a:ext cx="4848284" cy="4359438"/>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 13" descr="slider image">
            <a:extLst>
              <a:ext uri="{FF2B5EF4-FFF2-40B4-BE49-F238E27FC236}">
                <a16:creationId xmlns:a16="http://schemas.microsoft.com/office/drawing/2014/main" id="{1AC29B94-67AE-5D4C-8574-C91684A138F4}"/>
              </a:ext>
            </a:extLst>
          </p:cNvPr>
          <p:cNvPicPr>
            <a:picLocks noChangeAspect="1" noChangeArrowheads="1"/>
          </p:cNvPicPr>
          <p:nvPr/>
        </p:nvPicPr>
        <p:blipFill rotWithShape="1">
          <a:blip r:embed="rId4" r:link="rId5">
            <a:extLst>
              <a:ext uri="{28A0092B-C50C-407E-A947-70E740481C1C}">
                <a14:useLocalDpi xmlns:a14="http://schemas.microsoft.com/office/drawing/2010/main" val="0"/>
              </a:ext>
            </a:extLst>
          </a:blip>
          <a:srcRect r="-1" b="19188"/>
          <a:stretch>
            <a:fillRect/>
          </a:stretch>
        </p:blipFill>
        <p:spPr bwMode="auto">
          <a:xfrm>
            <a:off x="4972050" y="-1"/>
            <a:ext cx="7216902" cy="435944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A4FBC6D6-C935-7E40-A936-1500420C98BC}"/>
              </a:ext>
            </a:extLst>
          </p:cNvPr>
          <p:cNvPicPr>
            <a:picLocks noChangeAspect="1"/>
          </p:cNvPicPr>
          <p:nvPr/>
        </p:nvPicPr>
        <p:blipFill rotWithShape="1">
          <a:blip r:embed="rId6"/>
          <a:srcRect l="-1278" t="38792" r="1277"/>
          <a:stretch/>
        </p:blipFill>
        <p:spPr>
          <a:xfrm>
            <a:off x="20" y="4472610"/>
            <a:ext cx="4848284" cy="2385390"/>
          </a:xfrm>
          <a:prstGeom prst="rect">
            <a:avLst/>
          </a:prstGeom>
        </p:spPr>
      </p:pic>
      <p:sp>
        <p:nvSpPr>
          <p:cNvPr id="2" name="Rectangle 2">
            <a:extLst>
              <a:ext uri="{FF2B5EF4-FFF2-40B4-BE49-F238E27FC236}">
                <a16:creationId xmlns:a16="http://schemas.microsoft.com/office/drawing/2014/main" id="{9A455F74-1157-214F-B24B-3508F252698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Tree>
    <p:extLst>
      <p:ext uri="{BB962C8B-B14F-4D97-AF65-F5344CB8AC3E}">
        <p14:creationId xmlns:p14="http://schemas.microsoft.com/office/powerpoint/2010/main" val="1648624481"/>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16F865-0DA3-F642-8D6E-CAB80551A252}"/>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6600" kern="1200">
                <a:solidFill>
                  <a:schemeClr val="tx1"/>
                </a:solidFill>
                <a:latin typeface="+mj-lt"/>
                <a:ea typeface="+mj-ea"/>
                <a:cs typeface="+mj-cs"/>
              </a:rPr>
              <a:t>Impasse Waverly</a:t>
            </a:r>
            <a:endParaRPr lang="en-US" sz="6600" kern="1200" dirty="0">
              <a:solidFill>
                <a:schemeClr val="tx1"/>
              </a:solidFill>
              <a:latin typeface="+mj-lt"/>
              <a:ea typeface="+mj-ea"/>
              <a:cs typeface="+mj-cs"/>
            </a:endParaRPr>
          </a:p>
        </p:txBody>
      </p:sp>
      <p:sp>
        <p:nvSpPr>
          <p:cNvPr id="3" name="Espace réservé du texte 2">
            <a:extLst>
              <a:ext uri="{FF2B5EF4-FFF2-40B4-BE49-F238E27FC236}">
                <a16:creationId xmlns:a16="http://schemas.microsoft.com/office/drawing/2014/main" id="{1F0649C0-1FAC-084F-85B9-B571710A7B62}"/>
              </a:ext>
            </a:extLst>
          </p:cNvPr>
          <p:cNvSpPr>
            <a:spLocks noGrp="1"/>
          </p:cNvSpPr>
          <p:nvPr>
            <p:ph type="body" idx="1"/>
          </p:nvPr>
        </p:nvSpPr>
        <p:spPr>
          <a:xfrm>
            <a:off x="609600" y="5702709"/>
            <a:ext cx="10923638" cy="521109"/>
          </a:xfrm>
        </p:spPr>
        <p:txBody>
          <a:bodyPr vert="horz" lIns="91440" tIns="45720" rIns="91440" bIns="45720" rtlCol="0">
            <a:normAutofit/>
          </a:bodyPr>
          <a:lstStyle/>
          <a:p>
            <a:r>
              <a:rPr lang="en-US" kern="1200">
                <a:solidFill>
                  <a:schemeClr val="tx1"/>
                </a:solidFill>
                <a:latin typeface="+mn-lt"/>
                <a:ea typeface="+mn-ea"/>
                <a:cs typeface="+mn-cs"/>
              </a:rPr>
              <a:t>Une valeur exceptionnelle à souligner</a:t>
            </a:r>
          </a:p>
        </p:txBody>
      </p:sp>
      <p:pic>
        <p:nvPicPr>
          <p:cNvPr id="13" name="Image 12">
            <a:extLst>
              <a:ext uri="{FF2B5EF4-FFF2-40B4-BE49-F238E27FC236}">
                <a16:creationId xmlns:a16="http://schemas.microsoft.com/office/drawing/2014/main" id="{52B876E1-AE1E-6044-A890-D1221DED442F}"/>
              </a:ext>
            </a:extLst>
          </p:cNvPr>
          <p:cNvPicPr>
            <a:picLocks noChangeAspect="1"/>
          </p:cNvPicPr>
          <p:nvPr/>
        </p:nvPicPr>
        <p:blipFill rotWithShape="1">
          <a:blip r:embed="rId3"/>
          <a:srcRect l="3078" r="20028" b="-1"/>
          <a:stretch/>
        </p:blipFill>
        <p:spPr>
          <a:xfrm>
            <a:off x="20" y="10"/>
            <a:ext cx="4059916" cy="4242806"/>
          </a:xfrm>
          <a:prstGeom prst="rect">
            <a:avLst/>
          </a:prstGeom>
        </p:spPr>
      </p:pic>
      <p:pic>
        <p:nvPicPr>
          <p:cNvPr id="9" name="Image 8">
            <a:extLst>
              <a:ext uri="{FF2B5EF4-FFF2-40B4-BE49-F238E27FC236}">
                <a16:creationId xmlns:a16="http://schemas.microsoft.com/office/drawing/2014/main" id="{85B56690-C037-6542-A69A-DC5E3F1BE185}"/>
              </a:ext>
            </a:extLst>
          </p:cNvPr>
          <p:cNvPicPr>
            <a:picLocks noChangeAspect="1"/>
          </p:cNvPicPr>
          <p:nvPr/>
        </p:nvPicPr>
        <p:blipFill rotWithShape="1">
          <a:blip r:embed="rId4"/>
          <a:srcRect r="28702" b="2"/>
          <a:stretch/>
        </p:blipFill>
        <p:spPr>
          <a:xfrm>
            <a:off x="4090482" y="-1"/>
            <a:ext cx="4062918" cy="4242816"/>
          </a:xfrm>
          <a:prstGeom prst="rect">
            <a:avLst/>
          </a:prstGeom>
        </p:spPr>
      </p:pic>
      <p:pic>
        <p:nvPicPr>
          <p:cNvPr id="5" name="Image 4">
            <a:extLst>
              <a:ext uri="{FF2B5EF4-FFF2-40B4-BE49-F238E27FC236}">
                <a16:creationId xmlns:a16="http://schemas.microsoft.com/office/drawing/2014/main" id="{1BB6632F-2E11-5442-ABC3-C8D1B5C45AFC}"/>
              </a:ext>
            </a:extLst>
          </p:cNvPr>
          <p:cNvPicPr>
            <a:picLocks noChangeAspect="1"/>
          </p:cNvPicPr>
          <p:nvPr/>
        </p:nvPicPr>
        <p:blipFill rotWithShape="1">
          <a:blip r:embed="rId5"/>
          <a:srcRect l="40748" r="17149" b="1"/>
          <a:stretch/>
        </p:blipFill>
        <p:spPr>
          <a:xfrm>
            <a:off x="8132064" y="10"/>
            <a:ext cx="4059936" cy="4242806"/>
          </a:xfrm>
          <a:prstGeom prst="rect">
            <a:avLst/>
          </a:prstGeom>
        </p:spPr>
      </p:pic>
      <p:cxnSp>
        <p:nvCxnSpPr>
          <p:cNvPr id="41" name="Straight Connector 40">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91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583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0883052"/>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3329EE0-F6A3-0B48-AD83-4E31AA89FEA8}"/>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kern="1200" dirty="0">
                <a:solidFill>
                  <a:schemeClr val="bg1"/>
                </a:solidFill>
                <a:latin typeface="+mj-lt"/>
                <a:ea typeface="+mj-ea"/>
                <a:cs typeface="+mj-cs"/>
              </a:rPr>
              <a:t>Un </a:t>
            </a:r>
            <a:r>
              <a:rPr lang="en-US" sz="5400" kern="1200" dirty="0" err="1">
                <a:solidFill>
                  <a:schemeClr val="bg1"/>
                </a:solidFill>
                <a:latin typeface="+mj-lt"/>
                <a:ea typeface="+mj-ea"/>
                <a:cs typeface="+mj-cs"/>
              </a:rPr>
              <a:t>projet</a:t>
            </a:r>
            <a:r>
              <a:rPr lang="en-US" sz="5400" kern="1200" dirty="0">
                <a:solidFill>
                  <a:schemeClr val="bg1"/>
                </a:solidFill>
                <a:latin typeface="+mj-lt"/>
                <a:ea typeface="+mj-ea"/>
                <a:cs typeface="+mj-cs"/>
              </a:rPr>
              <a:t> qui </a:t>
            </a:r>
            <a:r>
              <a:rPr lang="en-US" sz="5400" kern="1200" dirty="0" err="1">
                <a:solidFill>
                  <a:schemeClr val="bg1"/>
                </a:solidFill>
                <a:latin typeface="+mj-lt"/>
                <a:ea typeface="+mj-ea"/>
                <a:cs typeface="+mj-cs"/>
              </a:rPr>
              <a:t>inquiète</a:t>
            </a:r>
            <a:endParaRPr lang="en-US" sz="5400" kern="1200" dirty="0">
              <a:solidFill>
                <a:schemeClr val="bg1"/>
              </a:solidFill>
              <a:latin typeface="+mj-lt"/>
              <a:ea typeface="+mj-ea"/>
              <a:cs typeface="+mj-cs"/>
            </a:endParaRPr>
          </a:p>
        </p:txBody>
      </p:sp>
      <p:sp>
        <p:nvSpPr>
          <p:cNvPr id="3" name="Espace réservé du texte 2">
            <a:extLst>
              <a:ext uri="{FF2B5EF4-FFF2-40B4-BE49-F238E27FC236}">
                <a16:creationId xmlns:a16="http://schemas.microsoft.com/office/drawing/2014/main" id="{4843FEE1-3E5C-C344-BAB3-2E49E8C81009}"/>
              </a:ext>
            </a:extLst>
          </p:cNvPr>
          <p:cNvSpPr>
            <a:spLocks noGrp="1"/>
          </p:cNvSpPr>
          <p:nvPr>
            <p:ph type="body" idx="1"/>
          </p:nvPr>
        </p:nvSpPr>
        <p:spPr>
          <a:xfrm>
            <a:off x="1524000" y="1548499"/>
            <a:ext cx="9144000" cy="420001"/>
          </a:xfrm>
        </p:spPr>
        <p:txBody>
          <a:bodyPr vert="horz" lIns="91440" tIns="45720" rIns="91440" bIns="45720" rtlCol="0">
            <a:normAutofit/>
          </a:bodyPr>
          <a:lstStyle/>
          <a:p>
            <a:pPr algn="ctr"/>
            <a:r>
              <a:rPr lang="en-US" sz="2000" dirty="0">
                <a:solidFill>
                  <a:srgbClr val="967B54"/>
                </a:solidFill>
              </a:rPr>
              <a:t>Des </a:t>
            </a:r>
            <a:r>
              <a:rPr lang="en-US" sz="2000" dirty="0" err="1">
                <a:solidFill>
                  <a:srgbClr val="967B54"/>
                </a:solidFill>
              </a:rPr>
              <a:t>craintes</a:t>
            </a:r>
            <a:r>
              <a:rPr lang="en-US" sz="2000" dirty="0">
                <a:solidFill>
                  <a:srgbClr val="967B54"/>
                </a:solidFill>
              </a:rPr>
              <a:t> et des </a:t>
            </a:r>
            <a:r>
              <a:rPr lang="en-US" sz="2000" dirty="0" err="1">
                <a:solidFill>
                  <a:srgbClr val="967B54"/>
                </a:solidFill>
              </a:rPr>
              <a:t>incertitudes</a:t>
            </a:r>
            <a:endParaRPr lang="en-US" sz="2000" kern="1200" dirty="0">
              <a:solidFill>
                <a:srgbClr val="967B54"/>
              </a:solidFill>
              <a:latin typeface="+mn-lt"/>
              <a:ea typeface="+mn-ea"/>
              <a:cs typeface="+mn-cs"/>
            </a:endParaRPr>
          </a:p>
        </p:txBody>
      </p:sp>
      <p:cxnSp>
        <p:nvCxnSpPr>
          <p:cNvPr id="25" name="Straight Connector 24">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Picture 2">
            <a:extLst>
              <a:ext uri="{FF2B5EF4-FFF2-40B4-BE49-F238E27FC236}">
                <a16:creationId xmlns:a16="http://schemas.microsoft.com/office/drawing/2014/main" id="{435D7BF5-13D6-FD4B-9A5A-BA15D222E1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89" t="6586" r="61328" b="13590"/>
          <a:stretch/>
        </p:blipFill>
        <p:spPr bwMode="auto">
          <a:xfrm>
            <a:off x="4210044" y="2427541"/>
            <a:ext cx="3716813" cy="399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220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2831C2-9F9B-4348-AD46-A7DC26DA194D}"/>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4200" kern="1200" dirty="0">
                <a:solidFill>
                  <a:schemeClr val="tx1"/>
                </a:solidFill>
                <a:latin typeface="+mj-lt"/>
                <a:ea typeface="+mj-ea"/>
                <a:cs typeface="+mj-cs"/>
              </a:rPr>
              <a:t>Le </a:t>
            </a:r>
            <a:r>
              <a:rPr lang="en-US" sz="4200" kern="1200" dirty="0" err="1">
                <a:solidFill>
                  <a:schemeClr val="tx1"/>
                </a:solidFill>
                <a:latin typeface="+mj-lt"/>
                <a:ea typeface="+mj-ea"/>
                <a:cs typeface="+mj-cs"/>
              </a:rPr>
              <a:t>patrimoine</a:t>
            </a:r>
            <a:r>
              <a:rPr lang="en-US" sz="4200" kern="1200" dirty="0">
                <a:solidFill>
                  <a:schemeClr val="tx1"/>
                </a:solidFill>
                <a:latin typeface="+mj-lt"/>
                <a:ea typeface="+mj-ea"/>
                <a:cs typeface="+mj-cs"/>
              </a:rPr>
              <a:t> </a:t>
            </a:r>
            <a:r>
              <a:rPr lang="en-US" sz="4200" kern="1200" dirty="0" err="1">
                <a:solidFill>
                  <a:schemeClr val="tx1"/>
                </a:solidFill>
                <a:latin typeface="+mj-lt"/>
                <a:ea typeface="+mj-ea"/>
                <a:cs typeface="+mj-cs"/>
              </a:rPr>
              <a:t>industriel</a:t>
            </a:r>
            <a:r>
              <a:rPr lang="en-US" sz="4200" kern="1200" dirty="0">
                <a:solidFill>
                  <a:schemeClr val="tx1"/>
                </a:solidFill>
                <a:latin typeface="+mj-lt"/>
                <a:ea typeface="+mj-ea"/>
                <a:cs typeface="+mj-cs"/>
              </a:rPr>
              <a:t> </a:t>
            </a:r>
            <a:r>
              <a:rPr lang="en-US" sz="4200" kern="1200" dirty="0" err="1">
                <a:solidFill>
                  <a:schemeClr val="tx1"/>
                </a:solidFill>
                <a:latin typeface="+mj-lt"/>
                <a:ea typeface="+mj-ea"/>
                <a:cs typeface="+mj-cs"/>
              </a:rPr>
              <a:t>comme</a:t>
            </a:r>
            <a:r>
              <a:rPr lang="en-US" sz="4200" kern="1200" dirty="0">
                <a:solidFill>
                  <a:schemeClr val="tx1"/>
                </a:solidFill>
                <a:latin typeface="+mj-lt"/>
                <a:ea typeface="+mj-ea"/>
                <a:cs typeface="+mj-cs"/>
              </a:rPr>
              <a:t> levier de </a:t>
            </a:r>
            <a:r>
              <a:rPr lang="en-US" sz="4200" kern="1200" dirty="0" err="1">
                <a:solidFill>
                  <a:schemeClr val="tx1"/>
                </a:solidFill>
                <a:latin typeface="+mj-lt"/>
                <a:ea typeface="+mj-ea"/>
                <a:cs typeface="+mj-cs"/>
              </a:rPr>
              <a:t>développement</a:t>
            </a:r>
            <a:r>
              <a:rPr lang="en-US" sz="4200" kern="1200" dirty="0">
                <a:solidFill>
                  <a:schemeClr val="tx1"/>
                </a:solidFill>
                <a:latin typeface="+mj-lt"/>
                <a:ea typeface="+mj-ea"/>
                <a:cs typeface="+mj-cs"/>
              </a:rPr>
              <a:t> durable?</a:t>
            </a:r>
          </a:p>
        </p:txBody>
      </p:sp>
      <p:sp>
        <p:nvSpPr>
          <p:cNvPr id="3" name="Espace réservé du texte 2">
            <a:extLst>
              <a:ext uri="{FF2B5EF4-FFF2-40B4-BE49-F238E27FC236}">
                <a16:creationId xmlns:a16="http://schemas.microsoft.com/office/drawing/2014/main" id="{3AA5B117-50DC-A14D-8815-FBD96DF45BB4}"/>
              </a:ext>
            </a:extLst>
          </p:cNvPr>
          <p:cNvSpPr>
            <a:spLocks noGrp="1"/>
          </p:cNvSpPr>
          <p:nvPr>
            <p:ph type="body" idx="1"/>
          </p:nvPr>
        </p:nvSpPr>
        <p:spPr>
          <a:xfrm>
            <a:off x="609600" y="5702709"/>
            <a:ext cx="10923638" cy="521109"/>
          </a:xfrm>
        </p:spPr>
        <p:txBody>
          <a:bodyPr vert="horz" lIns="91440" tIns="45720" rIns="91440" bIns="45720" rtlCol="0">
            <a:normAutofit/>
          </a:bodyPr>
          <a:lstStyle/>
          <a:p>
            <a:r>
              <a:rPr lang="en-US" kern="1200" dirty="0">
                <a:solidFill>
                  <a:schemeClr val="tx1"/>
                </a:solidFill>
                <a:latin typeface="+mn-lt"/>
                <a:ea typeface="+mn-ea"/>
                <a:cs typeface="+mn-cs"/>
              </a:rPr>
              <a:t>Une </a:t>
            </a:r>
            <a:r>
              <a:rPr lang="en-US" kern="1200" dirty="0" err="1">
                <a:solidFill>
                  <a:schemeClr val="tx1"/>
                </a:solidFill>
                <a:latin typeface="+mn-lt"/>
                <a:ea typeface="+mn-ea"/>
                <a:cs typeface="+mn-cs"/>
              </a:rPr>
              <a:t>opportunité</a:t>
            </a:r>
            <a:r>
              <a:rPr lang="en-US" kern="1200" dirty="0">
                <a:solidFill>
                  <a:schemeClr val="tx1"/>
                </a:solidFill>
                <a:latin typeface="+mn-lt"/>
                <a:ea typeface="+mn-ea"/>
                <a:cs typeface="+mn-cs"/>
              </a:rPr>
              <a:t> </a:t>
            </a:r>
            <a:r>
              <a:rPr lang="en-US" kern="1200" dirty="0" err="1">
                <a:solidFill>
                  <a:schemeClr val="tx1"/>
                </a:solidFill>
                <a:latin typeface="+mn-lt"/>
                <a:ea typeface="+mn-ea"/>
                <a:cs typeface="+mn-cs"/>
              </a:rPr>
              <a:t>à</a:t>
            </a:r>
            <a:r>
              <a:rPr lang="en-US" kern="1200" dirty="0">
                <a:solidFill>
                  <a:schemeClr val="tx1"/>
                </a:solidFill>
                <a:latin typeface="+mn-lt"/>
                <a:ea typeface="+mn-ea"/>
                <a:cs typeface="+mn-cs"/>
              </a:rPr>
              <a:t> </a:t>
            </a:r>
            <a:r>
              <a:rPr lang="en-US" kern="1200" dirty="0" err="1">
                <a:solidFill>
                  <a:schemeClr val="tx1"/>
                </a:solidFill>
                <a:latin typeface="+mn-lt"/>
                <a:ea typeface="+mn-ea"/>
                <a:cs typeface="+mn-cs"/>
              </a:rPr>
              <a:t>saisir</a:t>
            </a:r>
            <a:r>
              <a:rPr lang="en-US" kern="1200" dirty="0">
                <a:solidFill>
                  <a:schemeClr val="tx1"/>
                </a:solidFill>
                <a:latin typeface="+mn-lt"/>
                <a:ea typeface="+mn-ea"/>
                <a:cs typeface="+mn-cs"/>
              </a:rPr>
              <a:t>!</a:t>
            </a:r>
          </a:p>
        </p:txBody>
      </p:sp>
      <p:pic>
        <p:nvPicPr>
          <p:cNvPr id="10" name="Espace réservé du contenu 4">
            <a:extLst>
              <a:ext uri="{FF2B5EF4-FFF2-40B4-BE49-F238E27FC236}">
                <a16:creationId xmlns:a16="http://schemas.microsoft.com/office/drawing/2014/main" id="{7273E64C-4608-9B4E-8EB7-6269661A8534}"/>
              </a:ext>
            </a:extLst>
          </p:cNvPr>
          <p:cNvPicPr>
            <a:picLocks noChangeAspect="1"/>
          </p:cNvPicPr>
          <p:nvPr/>
        </p:nvPicPr>
        <p:blipFill rotWithShape="1">
          <a:blip r:embed="rId3"/>
          <a:srcRect l="372" r="1" b="1"/>
          <a:stretch/>
        </p:blipFill>
        <p:spPr>
          <a:xfrm>
            <a:off x="20" y="10"/>
            <a:ext cx="6095974" cy="4252522"/>
          </a:xfrm>
          <a:prstGeom prst="rect">
            <a:avLst/>
          </a:prstGeom>
        </p:spPr>
      </p:pic>
      <p:pic>
        <p:nvPicPr>
          <p:cNvPr id="4" name="Espace réservé du contenu 4">
            <a:extLst>
              <a:ext uri="{FF2B5EF4-FFF2-40B4-BE49-F238E27FC236}">
                <a16:creationId xmlns:a16="http://schemas.microsoft.com/office/drawing/2014/main" id="{6FDA94E8-B4B5-A546-B06F-4398AE24DF49}"/>
              </a:ext>
            </a:extLst>
          </p:cNvPr>
          <p:cNvPicPr>
            <a:picLocks noChangeAspect="1"/>
          </p:cNvPicPr>
          <p:nvPr/>
        </p:nvPicPr>
        <p:blipFill rotWithShape="1">
          <a:blip r:embed="rId4"/>
          <a:srcRect t="246" r="19738" b="-244"/>
          <a:stretch/>
        </p:blipFill>
        <p:spPr>
          <a:xfrm>
            <a:off x="6095999" y="-681"/>
            <a:ext cx="6096001" cy="4253215"/>
          </a:xfrm>
          <a:prstGeom prst="rect">
            <a:avLst/>
          </a:prstGeom>
        </p:spPr>
      </p:pic>
      <p:cxnSp>
        <p:nvCxnSpPr>
          <p:cNvPr id="20" name="Straight Connector 19">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921153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21558303-034D-3449-ABAC-235083C1682F}"/>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C0DFAF32-D6D5-9F46-A168-1202C5523087}"/>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dirty="0">
                <a:solidFill>
                  <a:srgbClr val="FFFFFF"/>
                </a:solidFill>
              </a:rPr>
              <a:t>Du </a:t>
            </a:r>
            <a:r>
              <a:rPr lang="en-US" dirty="0" err="1">
                <a:solidFill>
                  <a:srgbClr val="FFFFFF"/>
                </a:solidFill>
              </a:rPr>
              <a:t>patrimoine</a:t>
            </a:r>
            <a:r>
              <a:rPr lang="en-US" dirty="0">
                <a:solidFill>
                  <a:srgbClr val="FFFFFF"/>
                </a:solidFill>
              </a:rPr>
              <a:t> </a:t>
            </a:r>
            <a:r>
              <a:rPr lang="en-US" dirty="0" err="1">
                <a:solidFill>
                  <a:srgbClr val="FFFFFF"/>
                </a:solidFill>
              </a:rPr>
              <a:t>effacé</a:t>
            </a:r>
            <a:r>
              <a:rPr lang="en-US" dirty="0">
                <a:solidFill>
                  <a:srgbClr val="FFFFFF"/>
                </a:solidFill>
              </a:rPr>
              <a:t> par le temps</a:t>
            </a:r>
          </a:p>
        </p:txBody>
      </p:sp>
      <p:sp>
        <p:nvSpPr>
          <p:cNvPr id="3" name="Espace réservé du texte 2">
            <a:extLst>
              <a:ext uri="{FF2B5EF4-FFF2-40B4-BE49-F238E27FC236}">
                <a16:creationId xmlns:a16="http://schemas.microsoft.com/office/drawing/2014/main" id="{2F4BF5F7-77DD-7040-8DAF-2B3BA9C61FB4}"/>
              </a:ext>
            </a:extLst>
          </p:cNvPr>
          <p:cNvSpPr>
            <a:spLocks noGrp="1"/>
          </p:cNvSpPr>
          <p:nvPr>
            <p:ph type="body" idx="1"/>
          </p:nvPr>
        </p:nvSpPr>
        <p:spPr>
          <a:xfrm>
            <a:off x="1524000" y="4159404"/>
            <a:ext cx="9144000" cy="1098395"/>
          </a:xfrm>
        </p:spPr>
        <p:txBody>
          <a:bodyPr vert="horz" lIns="91440" tIns="45720" rIns="91440" bIns="45720" rtlCol="0">
            <a:normAutofit/>
          </a:bodyPr>
          <a:lstStyle/>
          <a:p>
            <a:pPr algn="ctr"/>
            <a:r>
              <a:rPr lang="en-US" dirty="0">
                <a:solidFill>
                  <a:srgbClr val="FFFFFF"/>
                </a:solidFill>
              </a:rPr>
              <a:t>Les premiers vestiges du quartier </a:t>
            </a:r>
            <a:r>
              <a:rPr lang="en-US" dirty="0" err="1">
                <a:solidFill>
                  <a:srgbClr val="FFFFFF"/>
                </a:solidFill>
              </a:rPr>
              <a:t>manufacturier</a:t>
            </a:r>
            <a:r>
              <a:rPr lang="en-US" dirty="0">
                <a:solidFill>
                  <a:srgbClr val="FFFFFF"/>
                </a:solidFill>
              </a:rPr>
              <a:t> et </a:t>
            </a:r>
            <a:r>
              <a:rPr lang="en-US" dirty="0" err="1">
                <a:solidFill>
                  <a:srgbClr val="FFFFFF"/>
                </a:solidFill>
              </a:rPr>
              <a:t>ouvrier</a:t>
            </a:r>
            <a:r>
              <a:rPr lang="en-US" dirty="0">
                <a:solidFill>
                  <a:srgbClr val="FFFFFF"/>
                </a:solidFill>
              </a:rPr>
              <a:t> </a:t>
            </a:r>
            <a:r>
              <a:rPr lang="en-US" dirty="0" err="1">
                <a:solidFill>
                  <a:srgbClr val="FFFFFF"/>
                </a:solidFill>
              </a:rPr>
              <a:t>depuis</a:t>
            </a:r>
            <a:r>
              <a:rPr lang="en-US" dirty="0">
                <a:solidFill>
                  <a:srgbClr val="FFFFFF"/>
                </a:solidFill>
              </a:rPr>
              <a:t> </a:t>
            </a:r>
            <a:r>
              <a:rPr lang="en-US" dirty="0" err="1">
                <a:solidFill>
                  <a:srgbClr val="FFFFFF"/>
                </a:solidFill>
              </a:rPr>
              <a:t>longtemps</a:t>
            </a:r>
            <a:r>
              <a:rPr lang="en-US" dirty="0">
                <a:solidFill>
                  <a:srgbClr val="FFFFFF"/>
                </a:solidFill>
              </a:rPr>
              <a:t> </a:t>
            </a:r>
            <a:r>
              <a:rPr lang="en-US" dirty="0" err="1">
                <a:solidFill>
                  <a:srgbClr val="FFFFFF"/>
                </a:solidFill>
              </a:rPr>
              <a:t>disparus</a:t>
            </a:r>
            <a:endParaRPr lang="en-US" dirty="0">
              <a:solidFill>
                <a:srgbClr val="FFFFFF"/>
              </a:solidFill>
            </a:endParaRPr>
          </a:p>
        </p:txBody>
      </p:sp>
    </p:spTree>
    <p:extLst>
      <p:ext uri="{BB962C8B-B14F-4D97-AF65-F5344CB8AC3E}">
        <p14:creationId xmlns:p14="http://schemas.microsoft.com/office/powerpoint/2010/main" val="64034068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E13DAD0-A4B0-4817-8995-A0D346584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BAFBD914-7EA1-A941-A65B-BC54DEEA124A}"/>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kern="1200" dirty="0">
                <a:solidFill>
                  <a:srgbClr val="FFFFFF"/>
                </a:solidFill>
                <a:latin typeface="+mj-lt"/>
                <a:ea typeface="+mj-ea"/>
                <a:cs typeface="+mj-cs"/>
              </a:rPr>
              <a:t>Naissance d’un </a:t>
            </a:r>
            <a:r>
              <a:rPr lang="en-US" sz="4800" kern="1200" dirty="0" err="1">
                <a:solidFill>
                  <a:srgbClr val="FFFFFF"/>
                </a:solidFill>
                <a:latin typeface="+mj-lt"/>
                <a:ea typeface="+mj-ea"/>
                <a:cs typeface="+mj-cs"/>
              </a:rPr>
              <a:t>secteur</a:t>
            </a:r>
            <a:r>
              <a:rPr lang="en-US" sz="4800" kern="1200" dirty="0">
                <a:solidFill>
                  <a:srgbClr val="FFFFFF"/>
                </a:solidFill>
                <a:latin typeface="+mj-lt"/>
                <a:ea typeface="+mj-ea"/>
                <a:cs typeface="+mj-cs"/>
              </a:rPr>
              <a:t> </a:t>
            </a:r>
            <a:r>
              <a:rPr lang="en-US" sz="4800" kern="1200" dirty="0" err="1">
                <a:solidFill>
                  <a:srgbClr val="FFFFFF"/>
                </a:solidFill>
                <a:latin typeface="+mj-lt"/>
                <a:ea typeface="+mj-ea"/>
                <a:cs typeface="+mj-cs"/>
              </a:rPr>
              <a:t>ouvrier</a:t>
            </a:r>
            <a:r>
              <a:rPr lang="en-US" sz="4800" kern="1200" dirty="0">
                <a:solidFill>
                  <a:srgbClr val="FFFFFF"/>
                </a:solidFill>
                <a:latin typeface="+mj-lt"/>
                <a:ea typeface="+mj-ea"/>
                <a:cs typeface="+mj-cs"/>
              </a:rPr>
              <a:t> et immigrant</a:t>
            </a:r>
          </a:p>
        </p:txBody>
      </p:sp>
      <p:sp>
        <p:nvSpPr>
          <p:cNvPr id="9" name="Espace réservé du texte 8">
            <a:extLst>
              <a:ext uri="{FF2B5EF4-FFF2-40B4-BE49-F238E27FC236}">
                <a16:creationId xmlns:a16="http://schemas.microsoft.com/office/drawing/2014/main" id="{D4DB58DA-C264-FA4F-8CA4-38CEAC77A60A}"/>
              </a:ext>
            </a:extLst>
          </p:cNvPr>
          <p:cNvSpPr>
            <a:spLocks noGrp="1"/>
          </p:cNvSpPr>
          <p:nvPr>
            <p:ph type="body" idx="1"/>
          </p:nvPr>
        </p:nvSpPr>
        <p:spPr>
          <a:xfrm>
            <a:off x="5021821" y="5550568"/>
            <a:ext cx="6465286" cy="602551"/>
          </a:xfrm>
        </p:spPr>
        <p:txBody>
          <a:bodyPr vert="horz" lIns="91440" tIns="45720" rIns="91440" bIns="45720" rtlCol="0">
            <a:normAutofit/>
          </a:bodyPr>
          <a:lstStyle/>
          <a:p>
            <a:r>
              <a:rPr lang="en-US" sz="2000" kern="1200" dirty="0" err="1">
                <a:solidFill>
                  <a:srgbClr val="E7E6E6"/>
                </a:solidFill>
                <a:latin typeface="+mn-lt"/>
                <a:ea typeface="+mn-ea"/>
                <a:cs typeface="+mn-cs"/>
              </a:rPr>
              <a:t>L’industrie</a:t>
            </a:r>
            <a:r>
              <a:rPr lang="en-US" sz="2000" kern="1200" dirty="0">
                <a:solidFill>
                  <a:srgbClr val="E7E6E6"/>
                </a:solidFill>
                <a:latin typeface="+mn-lt"/>
                <a:ea typeface="+mn-ea"/>
                <a:cs typeface="+mn-cs"/>
              </a:rPr>
              <a:t> </a:t>
            </a:r>
            <a:r>
              <a:rPr lang="en-US" sz="2000" kern="1200" dirty="0" err="1">
                <a:solidFill>
                  <a:srgbClr val="E7E6E6"/>
                </a:solidFill>
                <a:latin typeface="+mn-lt"/>
                <a:ea typeface="+mn-ea"/>
                <a:cs typeface="+mn-cs"/>
              </a:rPr>
              <a:t>ferroviaire</a:t>
            </a:r>
            <a:r>
              <a:rPr lang="en-US" sz="2000" kern="1200" dirty="0">
                <a:solidFill>
                  <a:srgbClr val="E7E6E6"/>
                </a:solidFill>
                <a:latin typeface="+mn-lt"/>
                <a:ea typeface="+mn-ea"/>
                <a:cs typeface="+mn-cs"/>
              </a:rPr>
              <a:t> </a:t>
            </a:r>
            <a:r>
              <a:rPr lang="en-US" sz="2000" kern="1200" dirty="0" err="1">
                <a:solidFill>
                  <a:srgbClr val="E7E6E6"/>
                </a:solidFill>
                <a:latin typeface="+mn-lt"/>
                <a:ea typeface="+mn-ea"/>
                <a:cs typeface="+mn-cs"/>
              </a:rPr>
              <a:t>donne</a:t>
            </a:r>
            <a:r>
              <a:rPr lang="en-US" sz="2000" kern="1200" dirty="0">
                <a:solidFill>
                  <a:srgbClr val="E7E6E6"/>
                </a:solidFill>
                <a:latin typeface="+mn-lt"/>
                <a:ea typeface="+mn-ea"/>
                <a:cs typeface="+mn-cs"/>
              </a:rPr>
              <a:t> naissance </a:t>
            </a:r>
            <a:r>
              <a:rPr lang="en-US" sz="2000" kern="1200" dirty="0" err="1">
                <a:solidFill>
                  <a:srgbClr val="E7E6E6"/>
                </a:solidFill>
                <a:latin typeface="+mn-lt"/>
                <a:ea typeface="+mn-ea"/>
                <a:cs typeface="+mn-cs"/>
              </a:rPr>
              <a:t>à</a:t>
            </a:r>
            <a:r>
              <a:rPr lang="en-US" sz="2000" kern="1200" dirty="0">
                <a:solidFill>
                  <a:srgbClr val="E7E6E6"/>
                </a:solidFill>
                <a:latin typeface="+mn-lt"/>
                <a:ea typeface="+mn-ea"/>
                <a:cs typeface="+mn-cs"/>
              </a:rPr>
              <a:t> un quartier </a:t>
            </a:r>
            <a:r>
              <a:rPr lang="en-US" sz="2000" kern="1200" dirty="0" err="1">
                <a:solidFill>
                  <a:srgbClr val="E7E6E6"/>
                </a:solidFill>
                <a:latin typeface="+mn-lt"/>
                <a:ea typeface="+mn-ea"/>
                <a:cs typeface="+mn-cs"/>
              </a:rPr>
              <a:t>mixte</a:t>
            </a:r>
            <a:endParaRPr lang="en-US" sz="2000" kern="1200" dirty="0">
              <a:solidFill>
                <a:srgbClr val="E7E6E6"/>
              </a:solidFill>
              <a:latin typeface="+mn-lt"/>
              <a:ea typeface="+mn-ea"/>
              <a:cs typeface="+mn-cs"/>
            </a:endParaRPr>
          </a:p>
        </p:txBody>
      </p:sp>
      <p:cxnSp>
        <p:nvCxnSpPr>
          <p:cNvPr id="28" name="Straight Connector 27">
            <a:extLst>
              <a:ext uri="{FF2B5EF4-FFF2-40B4-BE49-F238E27FC236}">
                <a16:creationId xmlns:a16="http://schemas.microsoft.com/office/drawing/2014/main" id="{59F9672C-557D-4871-B58C-7874589D7F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Espace réservé du contenu 4" descr="Église St-jean de la Croix.png">
            <a:extLst>
              <a:ext uri="{FF2B5EF4-FFF2-40B4-BE49-F238E27FC236}">
                <a16:creationId xmlns:a16="http://schemas.microsoft.com/office/drawing/2014/main" id="{8B31D10A-3D41-6845-8E4C-B838FB46ED6D}"/>
              </a:ext>
            </a:extLst>
          </p:cNvPr>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rcRect l="1769" r="6490" b="-2"/>
          <a:stretch/>
        </p:blipFill>
        <p:spPr>
          <a:xfrm>
            <a:off x="0" y="321733"/>
            <a:ext cx="4560983" cy="6214534"/>
          </a:xfrm>
          <a:prstGeom prst="rect">
            <a:avLst/>
          </a:prstGeom>
        </p:spPr>
      </p:pic>
      <p:pic>
        <p:nvPicPr>
          <p:cNvPr id="10" name="Image 9" descr="Défilé rue BeaubienO.png">
            <a:extLst>
              <a:ext uri="{FF2B5EF4-FFF2-40B4-BE49-F238E27FC236}">
                <a16:creationId xmlns:a16="http://schemas.microsoft.com/office/drawing/2014/main" id="{DC552655-1F6C-D54C-AAF5-C3EA327AAB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996" r="12163" b="5"/>
          <a:stretch/>
        </p:blipFill>
        <p:spPr>
          <a:xfrm>
            <a:off x="4705057" y="321733"/>
            <a:ext cx="3539976" cy="2985818"/>
          </a:xfrm>
          <a:prstGeom prst="rect">
            <a:avLst/>
          </a:prstGeom>
        </p:spPr>
      </p:pic>
      <p:pic>
        <p:nvPicPr>
          <p:cNvPr id="8" name="Image 7" descr="Mtl Annex.jpg">
            <a:extLst>
              <a:ext uri="{FF2B5EF4-FFF2-40B4-BE49-F238E27FC236}">
                <a16:creationId xmlns:a16="http://schemas.microsoft.com/office/drawing/2014/main" id="{A2E31FAB-E826-5E43-8790-8F927A4561E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426" t="3095" r="1188" b="392"/>
          <a:stretch/>
        </p:blipFill>
        <p:spPr>
          <a:xfrm>
            <a:off x="8549122" y="831565"/>
            <a:ext cx="3333796" cy="1922328"/>
          </a:xfrm>
          <a:prstGeom prst="rect">
            <a:avLst/>
          </a:prstGeom>
        </p:spPr>
      </p:pic>
    </p:spTree>
    <p:extLst>
      <p:ext uri="{BB962C8B-B14F-4D97-AF65-F5344CB8AC3E}">
        <p14:creationId xmlns:p14="http://schemas.microsoft.com/office/powerpoint/2010/main" val="207619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81C8226-09B5-404F-98B5-B983DDF4428C}"/>
              </a:ext>
            </a:extLst>
          </p:cNvPr>
          <p:cNvPicPr>
            <a:picLocks noChangeAspect="1"/>
          </p:cNvPicPr>
          <p:nvPr/>
        </p:nvPicPr>
        <p:blipFill rotWithShape="1">
          <a:blip r:embed="rId3"/>
          <a:srcRect l="7489" t="22226" r="1602"/>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7B51B11D-BBCD-47C7-A599-1EDA2F22F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549726"/>
            <a:ext cx="11438793" cy="1844256"/>
          </a:xfrm>
          <a:prstGeom prst="rect">
            <a:avLst/>
          </a:prstGeom>
          <a:solidFill>
            <a:srgbClr val="404040">
              <a:alpha val="93000"/>
            </a:srgbClr>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re 3">
            <a:extLst>
              <a:ext uri="{FF2B5EF4-FFF2-40B4-BE49-F238E27FC236}">
                <a16:creationId xmlns:a16="http://schemas.microsoft.com/office/drawing/2014/main" id="{528C1D2D-C5B7-0848-9327-0EC0A733FE98}"/>
              </a:ext>
            </a:extLst>
          </p:cNvPr>
          <p:cNvSpPr>
            <a:spLocks noGrp="1"/>
          </p:cNvSpPr>
          <p:nvPr>
            <p:ph type="title"/>
          </p:nvPr>
        </p:nvSpPr>
        <p:spPr>
          <a:xfrm>
            <a:off x="542544" y="4754880"/>
            <a:ext cx="11137392" cy="932688"/>
          </a:xfrm>
        </p:spPr>
        <p:txBody>
          <a:bodyPr vert="horz" lIns="91440" tIns="45720" rIns="91440" bIns="45720" rtlCol="0" anchor="b">
            <a:normAutofit/>
          </a:bodyPr>
          <a:lstStyle/>
          <a:p>
            <a:pPr algn="ctr"/>
            <a:r>
              <a:rPr lang="en-US" sz="6000" dirty="0">
                <a:solidFill>
                  <a:schemeClr val="bg1"/>
                </a:solidFill>
              </a:rPr>
              <a:t>Première vague </a:t>
            </a:r>
            <a:r>
              <a:rPr lang="en-US" sz="6000" dirty="0" err="1">
                <a:solidFill>
                  <a:schemeClr val="bg1"/>
                </a:solidFill>
              </a:rPr>
              <a:t>industrielle</a:t>
            </a:r>
            <a:endParaRPr lang="en-US" sz="6000" dirty="0">
              <a:solidFill>
                <a:schemeClr val="bg1"/>
              </a:solidFill>
            </a:endParaRPr>
          </a:p>
        </p:txBody>
      </p:sp>
      <p:sp>
        <p:nvSpPr>
          <p:cNvPr id="5" name="Espace réservé du texte 4">
            <a:extLst>
              <a:ext uri="{FF2B5EF4-FFF2-40B4-BE49-F238E27FC236}">
                <a16:creationId xmlns:a16="http://schemas.microsoft.com/office/drawing/2014/main" id="{A4A0C81C-65BD-2046-9C02-1A03CDE8D0B5}"/>
              </a:ext>
            </a:extLst>
          </p:cNvPr>
          <p:cNvSpPr>
            <a:spLocks noGrp="1"/>
          </p:cNvSpPr>
          <p:nvPr>
            <p:ph idx="1"/>
          </p:nvPr>
        </p:nvSpPr>
        <p:spPr>
          <a:xfrm>
            <a:off x="1524000" y="5815584"/>
            <a:ext cx="9144000" cy="420624"/>
          </a:xfrm>
        </p:spPr>
        <p:txBody>
          <a:bodyPr vert="horz" lIns="91440" tIns="45720" rIns="91440" bIns="45720" rtlCol="0">
            <a:normAutofit/>
          </a:bodyPr>
          <a:lstStyle/>
          <a:p>
            <a:pPr marL="0" indent="0" algn="ctr">
              <a:buNone/>
            </a:pPr>
            <a:r>
              <a:rPr lang="en-US" sz="2400" dirty="0">
                <a:solidFill>
                  <a:schemeClr val="bg1"/>
                </a:solidFill>
              </a:rPr>
              <a:t>La </a:t>
            </a:r>
            <a:r>
              <a:rPr lang="en-US" sz="2400" dirty="0" err="1">
                <a:solidFill>
                  <a:schemeClr val="bg1"/>
                </a:solidFill>
              </a:rPr>
              <a:t>grande</a:t>
            </a:r>
            <a:r>
              <a:rPr lang="en-US" sz="2400" dirty="0">
                <a:solidFill>
                  <a:schemeClr val="bg1"/>
                </a:solidFill>
              </a:rPr>
              <a:t> </a:t>
            </a:r>
            <a:r>
              <a:rPr lang="en-US" sz="2400" dirty="0" err="1">
                <a:solidFill>
                  <a:schemeClr val="bg1"/>
                </a:solidFill>
              </a:rPr>
              <a:t>industrie</a:t>
            </a:r>
            <a:r>
              <a:rPr lang="en-US" sz="2400" dirty="0">
                <a:solidFill>
                  <a:schemeClr val="bg1"/>
                </a:solidFill>
              </a:rPr>
              <a:t> </a:t>
            </a:r>
            <a:r>
              <a:rPr lang="en-US" sz="2400" dirty="0" err="1">
                <a:solidFill>
                  <a:schemeClr val="bg1"/>
                </a:solidFill>
              </a:rPr>
              <a:t>manufacturière</a:t>
            </a:r>
            <a:r>
              <a:rPr lang="en-US" sz="2400" dirty="0">
                <a:solidFill>
                  <a:schemeClr val="bg1"/>
                </a:solidFill>
              </a:rPr>
              <a:t> </a:t>
            </a:r>
            <a:r>
              <a:rPr lang="en-US" sz="2400" dirty="0" err="1">
                <a:solidFill>
                  <a:schemeClr val="bg1"/>
                </a:solidFill>
              </a:rPr>
              <a:t>s’installe</a:t>
            </a:r>
            <a:endParaRPr lang="en-US" sz="2400" dirty="0">
              <a:solidFill>
                <a:schemeClr val="bg1"/>
              </a:solidFill>
            </a:endParaRPr>
          </a:p>
        </p:txBody>
      </p:sp>
      <p:cxnSp>
        <p:nvCxnSpPr>
          <p:cNvPr id="15" name="Straight Connector 14">
            <a:extLst>
              <a:ext uri="{FF2B5EF4-FFF2-40B4-BE49-F238E27FC236}">
                <a16:creationId xmlns:a16="http://schemas.microsoft.com/office/drawing/2014/main" id="{6A810F53-4CAC-492E-A2F9-C147AA509B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4243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16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8"/>
                                        </p:tgtEl>
                                        <p:attrNameLst>
                                          <p:attrName>style.visibility</p:attrName>
                                        </p:attrNameLst>
                                      </p:cBhvr>
                                      <p:to>
                                        <p:strVal val="visible"/>
                                      </p:to>
                                    </p:set>
                                    <p:animEffect transition="in" filter="fade">
                                      <p:cBhvr>
                                        <p:cTn id="10"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8358472-C6C4-1A46-852F-4BCA2CBD8E02}"/>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a:solidFill>
                  <a:srgbClr val="FFFFFF"/>
                </a:solidFill>
              </a:rPr>
              <a:t>De la </a:t>
            </a:r>
            <a:r>
              <a:rPr lang="en-US" sz="5400" dirty="0" err="1">
                <a:solidFill>
                  <a:srgbClr val="FFFFFF"/>
                </a:solidFill>
              </a:rPr>
              <a:t>peinture</a:t>
            </a:r>
            <a:r>
              <a:rPr lang="en-US" sz="5400" dirty="0">
                <a:solidFill>
                  <a:srgbClr val="FFFFFF"/>
                </a:solidFill>
              </a:rPr>
              <a:t>…</a:t>
            </a:r>
          </a:p>
        </p:txBody>
      </p:sp>
      <p:pic>
        <p:nvPicPr>
          <p:cNvPr id="5" name="Espace réservé du contenu 4">
            <a:extLst>
              <a:ext uri="{FF2B5EF4-FFF2-40B4-BE49-F238E27FC236}">
                <a16:creationId xmlns:a16="http://schemas.microsoft.com/office/drawing/2014/main" id="{B3951B93-382E-CB43-8DBD-71BD991FF73A}"/>
              </a:ext>
            </a:extLst>
          </p:cNvPr>
          <p:cNvPicPr>
            <a:picLocks noGrp="1" noChangeAspect="1"/>
          </p:cNvPicPr>
          <p:nvPr>
            <p:ph idx="1"/>
          </p:nvPr>
        </p:nvPicPr>
        <p:blipFill rotWithShape="1">
          <a:blip r:embed="rId3"/>
          <a:srcRect b="12513"/>
          <a:stretch/>
        </p:blipFill>
        <p:spPr>
          <a:xfrm>
            <a:off x="320040" y="403229"/>
            <a:ext cx="5455917" cy="3806640"/>
          </a:xfrm>
          <a:prstGeom prst="rect">
            <a:avLst/>
          </a:prstGeom>
        </p:spPr>
      </p:pic>
      <p:pic>
        <p:nvPicPr>
          <p:cNvPr id="7" name="Image 6">
            <a:extLst>
              <a:ext uri="{FF2B5EF4-FFF2-40B4-BE49-F238E27FC236}">
                <a16:creationId xmlns:a16="http://schemas.microsoft.com/office/drawing/2014/main" id="{00F58E9D-26DF-8B4A-8B46-963FC8DE61B0}"/>
              </a:ext>
            </a:extLst>
          </p:cNvPr>
          <p:cNvPicPr>
            <a:picLocks noChangeAspect="1"/>
          </p:cNvPicPr>
          <p:nvPr/>
        </p:nvPicPr>
        <p:blipFill rotWithShape="1">
          <a:blip r:embed="rId4"/>
          <a:srcRect l="-315" r="2" b="2"/>
          <a:stretch/>
        </p:blipFill>
        <p:spPr>
          <a:xfrm>
            <a:off x="6416043" y="552542"/>
            <a:ext cx="5455917" cy="3508015"/>
          </a:xfrm>
          <a:prstGeom prst="rect">
            <a:avLst/>
          </a:prstGeom>
        </p:spPr>
      </p:pic>
      <p:cxnSp>
        <p:nvCxnSpPr>
          <p:cNvPr id="23" name="Straight Connector 2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5272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9413492B-CC96-2A49-9DD2-F28D73408475}"/>
              </a:ext>
            </a:extLst>
          </p:cNvPr>
          <p:cNvSpPr>
            <a:spLocks noGrp="1"/>
          </p:cNvSpPr>
          <p:nvPr>
            <p:ph type="title"/>
          </p:nvPr>
        </p:nvSpPr>
        <p:spPr>
          <a:xfrm>
            <a:off x="838200" y="1412488"/>
            <a:ext cx="2899189" cy="4363844"/>
          </a:xfrm>
        </p:spPr>
        <p:txBody>
          <a:bodyPr vert="horz" lIns="91440" tIns="45720" rIns="91440" bIns="45720" rtlCol="0" anchor="t">
            <a:normAutofit/>
          </a:bodyPr>
          <a:lstStyle/>
          <a:p>
            <a:r>
              <a:rPr lang="en-US" sz="4000">
                <a:solidFill>
                  <a:srgbClr val="FFFFFF"/>
                </a:solidFill>
              </a:rPr>
              <a:t>…à</a:t>
            </a:r>
            <a:r>
              <a:rPr lang="en-US" sz="4000" kern="1200">
                <a:solidFill>
                  <a:srgbClr val="FFFFFF"/>
                </a:solidFill>
                <a:latin typeface="+mj-lt"/>
                <a:ea typeface="+mj-ea"/>
                <a:cs typeface="+mj-cs"/>
              </a:rPr>
              <a:t> l’armement…</a:t>
            </a:r>
          </a:p>
        </p:txBody>
      </p:sp>
      <p:cxnSp>
        <p:nvCxnSpPr>
          <p:cNvPr id="28" name="Straight Connector 27">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9" name="Espace réservé du contenu 28">
            <a:extLst>
              <a:ext uri="{FF2B5EF4-FFF2-40B4-BE49-F238E27FC236}">
                <a16:creationId xmlns:a16="http://schemas.microsoft.com/office/drawing/2014/main" id="{3ED1E63F-F5E5-7544-8E71-49D7D7853351}"/>
              </a:ext>
            </a:extLst>
          </p:cNvPr>
          <p:cNvPicPr>
            <a:picLocks noGrp="1" noChangeAspect="1"/>
          </p:cNvPicPr>
          <p:nvPr>
            <p:ph sz="half" idx="2"/>
          </p:nvPr>
        </p:nvPicPr>
        <p:blipFill>
          <a:blip r:embed="rId3"/>
          <a:stretch>
            <a:fillRect/>
          </a:stretch>
        </p:blipFill>
        <p:spPr>
          <a:xfrm>
            <a:off x="5293419" y="4580949"/>
            <a:ext cx="6726588" cy="2088621"/>
          </a:xfrm>
        </p:spPr>
      </p:pic>
      <p:pic>
        <p:nvPicPr>
          <p:cNvPr id="23" name="Espace réservé du contenu 22">
            <a:extLst>
              <a:ext uri="{FF2B5EF4-FFF2-40B4-BE49-F238E27FC236}">
                <a16:creationId xmlns:a16="http://schemas.microsoft.com/office/drawing/2014/main" id="{7B586565-AE6D-DD4E-8973-439D3D00B46A}"/>
              </a:ext>
            </a:extLst>
          </p:cNvPr>
          <p:cNvPicPr>
            <a:picLocks noGrp="1" noChangeAspect="1"/>
          </p:cNvPicPr>
          <p:nvPr>
            <p:ph sz="half" idx="1"/>
          </p:nvPr>
        </p:nvPicPr>
        <p:blipFill>
          <a:blip r:embed="rId4"/>
          <a:stretch>
            <a:fillRect/>
          </a:stretch>
        </p:blipFill>
        <p:spPr>
          <a:xfrm>
            <a:off x="4202742" y="154076"/>
            <a:ext cx="5952098" cy="4426873"/>
          </a:xfrm>
        </p:spPr>
      </p:pic>
    </p:spTree>
    <p:extLst>
      <p:ext uri="{BB962C8B-B14F-4D97-AF65-F5344CB8AC3E}">
        <p14:creationId xmlns:p14="http://schemas.microsoft.com/office/powerpoint/2010/main" val="2226950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413492B-CC96-2A49-9DD2-F28D73408475}"/>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dirty="0">
                <a:solidFill>
                  <a:schemeClr val="bg1"/>
                </a:solidFill>
              </a:rPr>
              <a:t>…</a:t>
            </a:r>
            <a:r>
              <a:rPr lang="en-US" sz="5400" dirty="0" err="1">
                <a:solidFill>
                  <a:schemeClr val="bg1"/>
                </a:solidFill>
              </a:rPr>
              <a:t>à</a:t>
            </a:r>
            <a:r>
              <a:rPr lang="en-US" sz="5400" kern="1200" dirty="0">
                <a:solidFill>
                  <a:schemeClr val="bg1"/>
                </a:solidFill>
                <a:latin typeface="+mj-lt"/>
                <a:ea typeface="+mj-ea"/>
                <a:cs typeface="+mj-cs"/>
              </a:rPr>
              <a:t> la </a:t>
            </a:r>
            <a:r>
              <a:rPr lang="en-US" sz="5400" kern="1200" dirty="0" err="1">
                <a:solidFill>
                  <a:schemeClr val="bg1"/>
                </a:solidFill>
                <a:latin typeface="+mj-lt"/>
                <a:ea typeface="+mj-ea"/>
                <a:cs typeface="+mj-cs"/>
              </a:rPr>
              <a:t>lithographie</a:t>
            </a:r>
            <a:endParaRPr lang="en-US" sz="5400" kern="1200" dirty="0">
              <a:solidFill>
                <a:schemeClr val="bg1"/>
              </a:solidFill>
              <a:latin typeface="+mj-lt"/>
              <a:ea typeface="+mj-ea"/>
              <a:cs typeface="+mj-cs"/>
            </a:endParaRPr>
          </a:p>
        </p:txBody>
      </p:sp>
      <p:cxnSp>
        <p:nvCxnSpPr>
          <p:cNvPr id="14" name="Straight Connector 13">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Espace réservé du contenu 4">
            <a:extLst>
              <a:ext uri="{FF2B5EF4-FFF2-40B4-BE49-F238E27FC236}">
                <a16:creationId xmlns:a16="http://schemas.microsoft.com/office/drawing/2014/main" id="{3FD4F690-C26A-EB47-B737-8FF376DE99DE}"/>
              </a:ext>
            </a:extLst>
          </p:cNvPr>
          <p:cNvPicPr>
            <a:picLocks noGrp="1" noChangeAspect="1"/>
          </p:cNvPicPr>
          <p:nvPr>
            <p:ph idx="1"/>
          </p:nvPr>
        </p:nvPicPr>
        <p:blipFill>
          <a:blip r:embed="rId3"/>
          <a:stretch>
            <a:fillRect/>
          </a:stretch>
        </p:blipFill>
        <p:spPr>
          <a:xfrm>
            <a:off x="1968310" y="2427541"/>
            <a:ext cx="8200281" cy="3997637"/>
          </a:xfrm>
          <a:prstGeom prst="rect">
            <a:avLst/>
          </a:prstGeom>
        </p:spPr>
      </p:pic>
      <p:pic>
        <p:nvPicPr>
          <p:cNvPr id="4" name="Image 3">
            <a:extLst>
              <a:ext uri="{FF2B5EF4-FFF2-40B4-BE49-F238E27FC236}">
                <a16:creationId xmlns:a16="http://schemas.microsoft.com/office/drawing/2014/main" id="{CF257CF5-9487-AD4C-AD2A-588FB07E7837}"/>
              </a:ext>
            </a:extLst>
          </p:cNvPr>
          <p:cNvPicPr>
            <a:picLocks noChangeAspect="1"/>
          </p:cNvPicPr>
          <p:nvPr/>
        </p:nvPicPr>
        <p:blipFill>
          <a:blip r:embed="rId4"/>
          <a:stretch>
            <a:fillRect/>
          </a:stretch>
        </p:blipFill>
        <p:spPr>
          <a:xfrm>
            <a:off x="9835920" y="2533141"/>
            <a:ext cx="1338309" cy="3786436"/>
          </a:xfrm>
          <a:prstGeom prst="rect">
            <a:avLst/>
          </a:prstGeom>
        </p:spPr>
      </p:pic>
    </p:spTree>
    <p:extLst>
      <p:ext uri="{BB962C8B-B14F-4D97-AF65-F5344CB8AC3E}">
        <p14:creationId xmlns:p14="http://schemas.microsoft.com/office/powerpoint/2010/main" val="1559218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4C6B987C-2046-1C44-B0E1-8991C850BB92}"/>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kern="1200" dirty="0" err="1">
                <a:solidFill>
                  <a:schemeClr val="tx1"/>
                </a:solidFill>
                <a:latin typeface="+mj-lt"/>
                <a:ea typeface="+mj-ea"/>
                <a:cs typeface="+mj-cs"/>
              </a:rPr>
              <a:t>Deuxième</a:t>
            </a:r>
            <a:r>
              <a:rPr lang="en-US" kern="1200" dirty="0">
                <a:solidFill>
                  <a:schemeClr val="tx1"/>
                </a:solidFill>
                <a:latin typeface="+mj-lt"/>
                <a:ea typeface="+mj-ea"/>
                <a:cs typeface="+mj-cs"/>
              </a:rPr>
              <a:t> vague </a:t>
            </a:r>
            <a:r>
              <a:rPr lang="en-US" kern="1200" dirty="0" err="1">
                <a:solidFill>
                  <a:schemeClr val="tx1"/>
                </a:solidFill>
                <a:latin typeface="+mj-lt"/>
                <a:ea typeface="+mj-ea"/>
                <a:cs typeface="+mj-cs"/>
              </a:rPr>
              <a:t>industrielle</a:t>
            </a:r>
            <a:endParaRPr lang="en-US" kern="1200" dirty="0">
              <a:solidFill>
                <a:schemeClr val="tx1"/>
              </a:solidFill>
              <a:latin typeface="+mj-lt"/>
              <a:ea typeface="+mj-ea"/>
              <a:cs typeface="+mj-cs"/>
            </a:endParaRPr>
          </a:p>
        </p:txBody>
      </p:sp>
      <p:sp>
        <p:nvSpPr>
          <p:cNvPr id="4" name="Espace réservé du texte 3">
            <a:extLst>
              <a:ext uri="{FF2B5EF4-FFF2-40B4-BE49-F238E27FC236}">
                <a16:creationId xmlns:a16="http://schemas.microsoft.com/office/drawing/2014/main" id="{4801C203-1999-084C-8AB1-088746668B29}"/>
              </a:ext>
            </a:extLst>
          </p:cNvPr>
          <p:cNvSpPr>
            <a:spLocks noGrp="1"/>
          </p:cNvSpPr>
          <p:nvPr>
            <p:ph type="body" idx="1"/>
          </p:nvPr>
        </p:nvSpPr>
        <p:spPr>
          <a:xfrm>
            <a:off x="609600" y="5702709"/>
            <a:ext cx="10923638" cy="521109"/>
          </a:xfrm>
        </p:spPr>
        <p:txBody>
          <a:bodyPr vert="horz" lIns="91440" tIns="45720" rIns="91440" bIns="45720" rtlCol="0">
            <a:normAutofit/>
          </a:bodyPr>
          <a:lstStyle/>
          <a:p>
            <a:r>
              <a:rPr lang="en-US" dirty="0">
                <a:solidFill>
                  <a:schemeClr val="tx1"/>
                </a:solidFill>
              </a:rPr>
              <a:t>Tabula rasa?</a:t>
            </a:r>
            <a:endParaRPr lang="en-US" kern="1200" dirty="0">
              <a:solidFill>
                <a:schemeClr val="tx1"/>
              </a:solidFill>
              <a:latin typeface="+mn-lt"/>
              <a:ea typeface="+mn-ea"/>
              <a:cs typeface="+mn-cs"/>
            </a:endParaRPr>
          </a:p>
        </p:txBody>
      </p:sp>
      <p:pic>
        <p:nvPicPr>
          <p:cNvPr id="5" name="Espace réservé du contenu 4">
            <a:extLst>
              <a:ext uri="{FF2B5EF4-FFF2-40B4-BE49-F238E27FC236}">
                <a16:creationId xmlns:a16="http://schemas.microsoft.com/office/drawing/2014/main" id="{52B6CF35-0143-D544-87E2-DF60D489B4A5}"/>
              </a:ext>
            </a:extLst>
          </p:cNvPr>
          <p:cNvPicPr>
            <a:picLocks noGrp="1" noChangeAspect="1"/>
          </p:cNvPicPr>
          <p:nvPr>
            <p:ph idx="4294967295"/>
          </p:nvPr>
        </p:nvPicPr>
        <p:blipFill rotWithShape="1">
          <a:blip r:embed="rId3"/>
          <a:srcRect t="30588" r="3" b="3"/>
          <a:stretch/>
        </p:blipFill>
        <p:spPr>
          <a:xfrm>
            <a:off x="20" y="10"/>
            <a:ext cx="6095974" cy="4252522"/>
          </a:xfrm>
          <a:prstGeom prst="rect">
            <a:avLst/>
          </a:prstGeom>
        </p:spPr>
      </p:pic>
      <p:pic>
        <p:nvPicPr>
          <p:cNvPr id="7" name="Image 6">
            <a:extLst>
              <a:ext uri="{FF2B5EF4-FFF2-40B4-BE49-F238E27FC236}">
                <a16:creationId xmlns:a16="http://schemas.microsoft.com/office/drawing/2014/main" id="{36A191EB-0409-8A4A-84A2-E1A7652385C4}"/>
              </a:ext>
            </a:extLst>
          </p:cNvPr>
          <p:cNvPicPr>
            <a:picLocks noChangeAspect="1"/>
          </p:cNvPicPr>
          <p:nvPr/>
        </p:nvPicPr>
        <p:blipFill rotWithShape="1">
          <a:blip r:embed="rId4"/>
          <a:srcRect t="5864" b="22942"/>
          <a:stretch/>
        </p:blipFill>
        <p:spPr>
          <a:xfrm>
            <a:off x="6095999" y="-681"/>
            <a:ext cx="6096001" cy="4253215"/>
          </a:xfrm>
          <a:prstGeom prst="rect">
            <a:avLst/>
          </a:prstGeom>
        </p:spPr>
      </p:pic>
      <p:cxnSp>
        <p:nvCxnSpPr>
          <p:cNvPr id="33" name="Straight Connector 23">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25">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312586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a16="http://schemas.microsoft.com/office/drawing/2014/main" id="{528C1D2D-C5B7-0848-9327-0EC0A733FE98}"/>
              </a:ext>
            </a:extLst>
          </p:cNvPr>
          <p:cNvSpPr>
            <a:spLocks noGrp="1"/>
          </p:cNvSpPr>
          <p:nvPr>
            <p:ph type="title"/>
          </p:nvPr>
        </p:nvSpPr>
        <p:spPr>
          <a:xfrm>
            <a:off x="594360" y="640263"/>
            <a:ext cx="3822192" cy="1344975"/>
          </a:xfrm>
        </p:spPr>
        <p:txBody>
          <a:bodyPr vert="horz" lIns="91440" tIns="45720" rIns="91440" bIns="45720" rtlCol="0">
            <a:normAutofit/>
          </a:bodyPr>
          <a:lstStyle/>
          <a:p>
            <a:r>
              <a:rPr lang="en-US" sz="3600" dirty="0" err="1">
                <a:solidFill>
                  <a:schemeClr val="bg1"/>
                </a:solidFill>
              </a:rPr>
              <a:t>L’ère</a:t>
            </a:r>
            <a:r>
              <a:rPr lang="en-US" sz="3600" dirty="0">
                <a:solidFill>
                  <a:schemeClr val="bg1"/>
                </a:solidFill>
              </a:rPr>
              <a:t> du textile a </a:t>
            </a:r>
            <a:r>
              <a:rPr lang="en-US" sz="3600" dirty="0" err="1">
                <a:solidFill>
                  <a:schemeClr val="bg1"/>
                </a:solidFill>
              </a:rPr>
              <a:t>sonné</a:t>
            </a:r>
            <a:endParaRPr lang="en-US" sz="3600" kern="1200" dirty="0">
              <a:solidFill>
                <a:schemeClr val="bg1"/>
              </a:solidFill>
              <a:latin typeface="+mj-lt"/>
              <a:ea typeface="+mj-ea"/>
              <a:cs typeface="+mj-cs"/>
            </a:endParaRPr>
          </a:p>
        </p:txBody>
      </p:sp>
      <p:cxnSp>
        <p:nvCxnSpPr>
          <p:cNvPr id="29" name="Straight Connector 28">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5" name="Espace réservé du texte 4">
            <a:extLst>
              <a:ext uri="{FF2B5EF4-FFF2-40B4-BE49-F238E27FC236}">
                <a16:creationId xmlns:a16="http://schemas.microsoft.com/office/drawing/2014/main" id="{A4A0C81C-65BD-2046-9C02-1A03CDE8D0B5}"/>
              </a:ext>
            </a:extLst>
          </p:cNvPr>
          <p:cNvSpPr>
            <a:spLocks noGrp="1"/>
          </p:cNvSpPr>
          <p:nvPr>
            <p:ph idx="1"/>
          </p:nvPr>
        </p:nvSpPr>
        <p:spPr>
          <a:xfrm>
            <a:off x="593610" y="2121763"/>
            <a:ext cx="3822192" cy="3773010"/>
          </a:xfrm>
        </p:spPr>
        <p:txBody>
          <a:bodyPr vert="horz" lIns="91440" tIns="45720" rIns="91440" bIns="45720" rtlCol="0">
            <a:normAutofit/>
          </a:bodyPr>
          <a:lstStyle/>
          <a:p>
            <a:pPr marL="0" indent="0">
              <a:buNone/>
            </a:pPr>
            <a:r>
              <a:rPr lang="fr-CA" dirty="0">
                <a:solidFill>
                  <a:schemeClr val="bg1"/>
                </a:solidFill>
              </a:rPr>
              <a:t>Le bâti industriel, manufacturier et commercial se densifie</a:t>
            </a:r>
          </a:p>
          <a:p>
            <a:pPr marL="0" indent="0">
              <a:buNone/>
            </a:pPr>
            <a:r>
              <a:rPr lang="fr-CA" dirty="0">
                <a:solidFill>
                  <a:schemeClr val="bg1"/>
                </a:solidFill>
              </a:rPr>
              <a:t>De nombreux immeubles sont démolis pour faire place à de nouvelles constructions</a:t>
            </a:r>
          </a:p>
        </p:txBody>
      </p:sp>
      <p:grpSp>
        <p:nvGrpSpPr>
          <p:cNvPr id="6" name="Groupe 5">
            <a:extLst>
              <a:ext uri="{FF2B5EF4-FFF2-40B4-BE49-F238E27FC236}">
                <a16:creationId xmlns:a16="http://schemas.microsoft.com/office/drawing/2014/main" id="{53415263-85C9-D44B-B352-3B7D8E911FB4}"/>
              </a:ext>
            </a:extLst>
          </p:cNvPr>
          <p:cNvGrpSpPr/>
          <p:nvPr/>
        </p:nvGrpSpPr>
        <p:grpSpPr>
          <a:xfrm>
            <a:off x="5496306" y="209452"/>
            <a:ext cx="6596652" cy="4772423"/>
            <a:chOff x="1716030" y="639789"/>
            <a:chExt cx="8492620" cy="6883945"/>
          </a:xfrm>
        </p:grpSpPr>
        <p:pic>
          <p:nvPicPr>
            <p:cNvPr id="2" name="Image 1">
              <a:extLst>
                <a:ext uri="{FF2B5EF4-FFF2-40B4-BE49-F238E27FC236}">
                  <a16:creationId xmlns:a16="http://schemas.microsoft.com/office/drawing/2014/main" id="{E8B57743-74DD-8448-BBB5-E1E6216188DC}"/>
                </a:ext>
              </a:extLst>
            </p:cNvPr>
            <p:cNvPicPr>
              <a:picLocks noChangeAspect="1"/>
            </p:cNvPicPr>
            <p:nvPr/>
          </p:nvPicPr>
          <p:blipFill>
            <a:blip r:embed="rId3"/>
            <a:stretch>
              <a:fillRect/>
            </a:stretch>
          </p:blipFill>
          <p:spPr>
            <a:xfrm>
              <a:off x="1716030" y="639789"/>
              <a:ext cx="8407400" cy="3479800"/>
            </a:xfrm>
            <a:prstGeom prst="rect">
              <a:avLst/>
            </a:prstGeom>
          </p:spPr>
        </p:pic>
        <p:pic>
          <p:nvPicPr>
            <p:cNvPr id="3" name="Image 2">
              <a:extLst>
                <a:ext uri="{FF2B5EF4-FFF2-40B4-BE49-F238E27FC236}">
                  <a16:creationId xmlns:a16="http://schemas.microsoft.com/office/drawing/2014/main" id="{0D166C7F-846F-8948-A1FD-B9129BC62FE7}"/>
                </a:ext>
              </a:extLst>
            </p:cNvPr>
            <p:cNvPicPr>
              <a:picLocks noChangeAspect="1"/>
            </p:cNvPicPr>
            <p:nvPr/>
          </p:nvPicPr>
          <p:blipFill>
            <a:blip r:embed="rId4"/>
            <a:stretch>
              <a:fillRect/>
            </a:stretch>
          </p:blipFill>
          <p:spPr>
            <a:xfrm>
              <a:off x="1928250" y="4107434"/>
              <a:ext cx="8280400" cy="3416300"/>
            </a:xfrm>
            <a:prstGeom prst="rect">
              <a:avLst/>
            </a:prstGeom>
          </p:spPr>
        </p:pic>
      </p:grpSp>
      <p:pic>
        <p:nvPicPr>
          <p:cNvPr id="18" name="Image 17" descr="Impression | Collection numérique de cartes et plans | BAnQ.jpg">
            <a:extLst>
              <a:ext uri="{FF2B5EF4-FFF2-40B4-BE49-F238E27FC236}">
                <a16:creationId xmlns:a16="http://schemas.microsoft.com/office/drawing/2014/main" id="{4CC0F484-04E2-7B47-8165-009A94F954D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27866" y="3251962"/>
            <a:ext cx="4317984" cy="3225604"/>
          </a:xfrm>
          <a:prstGeom prst="rect">
            <a:avLst/>
          </a:prstGeom>
        </p:spPr>
      </p:pic>
      <p:sp>
        <p:nvSpPr>
          <p:cNvPr id="9" name="ZoneTexte 8">
            <a:extLst>
              <a:ext uri="{FF2B5EF4-FFF2-40B4-BE49-F238E27FC236}">
                <a16:creationId xmlns:a16="http://schemas.microsoft.com/office/drawing/2014/main" id="{35EC96B5-DF0B-B148-B9CF-87F318194E58}"/>
              </a:ext>
            </a:extLst>
          </p:cNvPr>
          <p:cNvSpPr txBox="1"/>
          <p:nvPr/>
        </p:nvSpPr>
        <p:spPr>
          <a:xfrm>
            <a:off x="5496306" y="1117770"/>
            <a:ext cx="1013552" cy="369332"/>
          </a:xfrm>
          <a:prstGeom prst="rect">
            <a:avLst/>
          </a:prstGeom>
          <a:noFill/>
        </p:spPr>
        <p:txBody>
          <a:bodyPr wrap="square" rtlCol="0">
            <a:spAutoFit/>
          </a:bodyPr>
          <a:lstStyle/>
          <a:p>
            <a:r>
              <a:rPr lang="fr-FR" dirty="0">
                <a:solidFill>
                  <a:schemeClr val="bg1"/>
                </a:solidFill>
              </a:rPr>
              <a:t>1947</a:t>
            </a:r>
          </a:p>
        </p:txBody>
      </p:sp>
      <p:sp>
        <p:nvSpPr>
          <p:cNvPr id="21" name="ZoneTexte 20">
            <a:extLst>
              <a:ext uri="{FF2B5EF4-FFF2-40B4-BE49-F238E27FC236}">
                <a16:creationId xmlns:a16="http://schemas.microsoft.com/office/drawing/2014/main" id="{DD77D3E1-3C67-2C45-8D71-A7CE3E67AFEB}"/>
              </a:ext>
            </a:extLst>
          </p:cNvPr>
          <p:cNvSpPr txBox="1"/>
          <p:nvPr/>
        </p:nvSpPr>
        <p:spPr>
          <a:xfrm>
            <a:off x="8570824" y="3378915"/>
            <a:ext cx="838757" cy="369332"/>
          </a:xfrm>
          <a:prstGeom prst="rect">
            <a:avLst/>
          </a:prstGeom>
          <a:noFill/>
        </p:spPr>
        <p:txBody>
          <a:bodyPr wrap="square" rtlCol="0">
            <a:spAutoFit/>
          </a:bodyPr>
          <a:lstStyle/>
          <a:p>
            <a:r>
              <a:rPr lang="fr-FR" dirty="0">
                <a:solidFill>
                  <a:schemeClr val="bg1"/>
                </a:solidFill>
              </a:rPr>
              <a:t>1978</a:t>
            </a:r>
          </a:p>
        </p:txBody>
      </p:sp>
    </p:spTree>
    <p:extLst>
      <p:ext uri="{BB962C8B-B14F-4D97-AF65-F5344CB8AC3E}">
        <p14:creationId xmlns:p14="http://schemas.microsoft.com/office/powerpoint/2010/main" val="1196015861"/>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7800</TotalTime>
  <Words>1202</Words>
  <Application>Microsoft Macintosh PowerPoint</Application>
  <PresentationFormat>Grand écran</PresentationFormat>
  <Paragraphs>77</Paragraphs>
  <Slides>15</Slides>
  <Notes>15</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15</vt:i4>
      </vt:variant>
    </vt:vector>
  </HeadingPairs>
  <TitlesOfParts>
    <vt:vector size="19" baseType="lpstr">
      <vt:lpstr>Arial</vt:lpstr>
      <vt:lpstr>Calibri</vt:lpstr>
      <vt:lpstr>Calibri Light</vt:lpstr>
      <vt:lpstr>Thème Office</vt:lpstr>
      <vt:lpstr>Marconi-Alexandra : Témoin privilégié des vagues industrielles du 20e siècle à Montréal</vt:lpstr>
      <vt:lpstr>Du patrimoine effacé par le temps</vt:lpstr>
      <vt:lpstr>Naissance d’un secteur ouvrier et immigrant</vt:lpstr>
      <vt:lpstr>Première vague industrielle</vt:lpstr>
      <vt:lpstr>De la peinture…</vt:lpstr>
      <vt:lpstr>…à l’armement…</vt:lpstr>
      <vt:lpstr>…à la lithographie</vt:lpstr>
      <vt:lpstr>Deuxième vague industrielle</vt:lpstr>
      <vt:lpstr>L’ère du textile a sonné</vt:lpstr>
      <vt:lpstr>Les mégastructures s’imposent</vt:lpstr>
      <vt:lpstr>Désindustrialisation accélérée</vt:lpstr>
      <vt:lpstr>De rares témoins à protéger et à mettre en valeur</vt:lpstr>
      <vt:lpstr>Impasse Waverly</vt:lpstr>
      <vt:lpstr>Un projet qui inquiète</vt:lpstr>
      <vt:lpstr>Le patrimoine industriel comme levier de développement durable?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Marconi-Alexandra</dc:title>
  <dc:creator>Van Vliet Simon</dc:creator>
  <cp:lastModifiedBy>Van Vliet Simon</cp:lastModifiedBy>
  <cp:revision>104</cp:revision>
  <dcterms:created xsi:type="dcterms:W3CDTF">2021-04-30T18:40:56Z</dcterms:created>
  <dcterms:modified xsi:type="dcterms:W3CDTF">2021-05-10T13:45:44Z</dcterms:modified>
</cp:coreProperties>
</file>